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charts/chart1.xml" ContentType="application/vnd.openxmlformats-officedocument.drawingml.chart+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charts/chart2.xml" ContentType="application/vnd.openxmlformats-officedocument.drawingml.chart+xml"/>
  <Override PartName="/ppt/slideMasters/slideMaster26.xml" ContentType="application/vnd.openxmlformats-officedocument.presentationml.slideMaster+xml"/>
  <Override PartName="/ppt/slides/slide26.xml" ContentType="application/vnd.openxmlformats-officedocument.presentationml.slide+xml"/>
  <Override PartName="/ppt/charts/chart3.xml" ContentType="application/vnd.openxmlformats-officedocument.drawingml.chart+xml"/>
  <Override PartName="/ppt/slideMasters/slideMaster27.xml" ContentType="application/vnd.openxmlformats-officedocument.presentationml.slideMaster+xml"/>
  <Override PartName="/ppt/slides/slide27.xml" ContentType="application/vnd.openxmlformats-officedocument.presentationml.slide+xml"/>
  <Override PartName="/ppt/charts/chart4.xml" ContentType="application/vnd.openxmlformats-officedocument.drawingml.chart+xml"/>
  <Override PartName="/ppt/slideMasters/slideMaster28.xml" ContentType="application/vnd.openxmlformats-officedocument.presentationml.slideMaster+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notesMasterIdLst>
    <p:notesMasterId r:id="rId3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notesMaster" Target="notesMasters/notesMaster1.xml"/><Relationship Id="rId31" Type="http://schemas.openxmlformats.org/officeDocument/2006/relationships/presProps" Target="presProps.xml"/><Relationship Id="rId32" Type="http://schemas.openxmlformats.org/officeDocument/2006/relationships/viewProps" Target="viewProps.xml"/><Relationship Id="rId33" Type="http://schemas.openxmlformats.org/officeDocument/2006/relationships/theme" Target="theme/theme1.xml"/><Relationship Id="rId34"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scatterChart>
        <c:scatterStyle val="lineMarker"/>
        <c:varyColors val="0"/>
        <c:ser>
          <c:idx val="0"/>
          <c:order val="0"/>
          <c:tx>
            <c:strRef>
              <c:f>Sheet1!$B$1</c:f>
              <c:strCache>
                <c:ptCount val="1"/>
                <c:pt idx="0">
                  <c:v>Software dev</c:v>
                </c:pt>
              </c:strCache>
            </c:strRef>
          </c:tx>
          <c:spPr>
            <a:solidFill>
              <a:srgbClr val="047897"/>
            </a:solidFill>
            <a:ln w="25400" cap="flat">
              <a:solidFill>
                <a:srgbClr val="047897"/>
              </a:solidFill>
              <a:prstDash val="solid"/>
              <a:round/>
            </a:ln>
            <a:effectLst/>
          </c:spPr>
          <c:marker>
            <c:symbol val="circle"/>
            <c:size val="6"/>
            <c:spPr>
              <a:solidFill>
                <a:srgbClr val="047897"/>
              </a:solidFill>
              <a:ln w="9525" cap="flat">
                <a:solidFill>
                  <a:srgbClr val="047897"/>
                </a:solidFill>
                <a:prstDash val="solid"/>
                <a:round/>
              </a:ln>
              <a:effectLst/>
            </c:spPr>
          </c:marker>
          <c:xVal>
            <c:numRef>
              <c:f>Sheet1!$A$2:$A$5</c:f>
              <c:numCache>
                <c:formatCode>General</c:formatCode>
                <c:ptCount val="4"/>
                <c:pt idx="0">
                  <c:v>0.5</c:v>
                </c:pt>
                <c:pt idx="1">
                  <c:v>1.5</c:v>
                </c:pt>
                <c:pt idx="2">
                  <c:v>5.5</c:v>
                </c:pt>
                <c:pt idx="3">
                  <c:v>8.5</c:v>
                </c:pt>
              </c:numCache>
            </c:numRef>
          </c:xVal>
          <c:yVal>
            <c:numRef>
              <c:f>Sheet1!$B$2:$B$5</c:f>
              <c:numCache>
                <c:formatCode>General</c:formatCode>
                <c:ptCount val="4"/>
                <c:pt idx="0">
                  <c:v>4.5</c:v>
                </c:pt>
                <c:pt idx="1">
                  <c:v/>
                </c:pt>
                <c:pt idx="2">
                  <c:v/>
                </c:pt>
                <c:pt idx="3">
                  <c:v/>
                </c:pt>
              </c:numCache>
            </c:numRef>
          </c:yVal>
          <c:smooth val="0"/>
        </c:ser>
        <c:ser>
          <c:idx val="1"/>
          <c:order val="1"/>
          <c:tx>
            <c:strRef>
              <c:f>Sheet1!$C$1</c:f>
              <c:strCache>
                <c:ptCount val="1"/>
                <c:pt idx="0">
                  <c:v>Drug discovery</c:v>
                </c:pt>
              </c:strCache>
            </c:strRef>
          </c:tx>
          <c:spPr>
            <a:solidFill>
              <a:srgbClr val="C68838"/>
            </a:solidFill>
            <a:ln w="25400" cap="flat">
              <a:solidFill>
                <a:srgbClr val="C68838"/>
              </a:solidFill>
              <a:prstDash val="solid"/>
              <a:round/>
            </a:ln>
            <a:effectLst/>
          </c:spPr>
          <c:marker>
            <c:symbol val="circle"/>
            <c:size val="6"/>
            <c:spPr>
              <a:solidFill>
                <a:srgbClr val="C68838"/>
              </a:solidFill>
              <a:ln w="9525" cap="flat">
                <a:solidFill>
                  <a:srgbClr val="C68838"/>
                </a:solidFill>
                <a:prstDash val="solid"/>
                <a:round/>
              </a:ln>
              <a:effectLst/>
            </c:spPr>
          </c:marker>
          <c:xVal>
            <c:numRef>
              <c:f>Sheet1!$A$2:$A$5</c:f>
              <c:numCache>
                <c:formatCode>General</c:formatCode>
                <c:ptCount val="4"/>
                <c:pt idx="0">
                  <c:v>0.5</c:v>
                </c:pt>
                <c:pt idx="1">
                  <c:v>1.5</c:v>
                </c:pt>
                <c:pt idx="2">
                  <c:v>5.5</c:v>
                </c:pt>
                <c:pt idx="3">
                  <c:v>8.5</c:v>
                </c:pt>
              </c:numCache>
            </c:numRef>
          </c:xVal>
          <c:yVal>
            <c:numRef>
              <c:f>Sheet1!$C$2:$C$5</c:f>
              <c:numCache>
                <c:formatCode>General</c:formatCode>
                <c:ptCount val="4"/>
                <c:pt idx="0">
                  <c:v/>
                </c:pt>
                <c:pt idx="1">
                  <c:v>4</c:v>
                </c:pt>
                <c:pt idx="2">
                  <c:v/>
                </c:pt>
                <c:pt idx="3">
                  <c:v/>
                </c:pt>
              </c:numCache>
            </c:numRef>
          </c:yVal>
          <c:smooth val="0"/>
        </c:ser>
        <c:ser>
          <c:idx val="2"/>
          <c:order val="2"/>
          <c:tx>
            <c:strRef>
              <c:f>Sheet1!$D$1</c:f>
              <c:strCache>
                <c:ptCount val="1"/>
                <c:pt idx="0">
                  <c:v>Drug discovery (advanced)</c:v>
                </c:pt>
              </c:strCache>
            </c:strRef>
          </c:tx>
          <c:spPr>
            <a:solidFill>
              <a:srgbClr val="047897"/>
            </a:solidFill>
            <a:ln w="25400" cap="flat">
              <a:solidFill>
                <a:srgbClr val="047897"/>
              </a:solidFill>
              <a:prstDash val="solid"/>
              <a:round/>
            </a:ln>
            <a:effectLst/>
          </c:spPr>
          <c:marker>
            <c:symbol val="circle"/>
            <c:size val="6"/>
            <c:spPr>
              <a:solidFill>
                <a:srgbClr val="047897"/>
              </a:solidFill>
              <a:ln w="9525" cap="flat">
                <a:solidFill>
                  <a:srgbClr val="047897"/>
                </a:solidFill>
                <a:prstDash val="solid"/>
                <a:round/>
              </a:ln>
              <a:effectLst/>
            </c:spPr>
          </c:marker>
          <c:xVal>
            <c:numRef>
              <c:f>Sheet1!$A$2:$A$5</c:f>
              <c:numCache>
                <c:formatCode>General</c:formatCode>
                <c:ptCount val="4"/>
                <c:pt idx="0">
                  <c:v>0.5</c:v>
                </c:pt>
                <c:pt idx="1">
                  <c:v>1.5</c:v>
                </c:pt>
                <c:pt idx="2">
                  <c:v>5.5</c:v>
                </c:pt>
                <c:pt idx="3">
                  <c:v>8.5</c:v>
                </c:pt>
              </c:numCache>
            </c:numRef>
          </c:xVal>
          <c:yVal>
            <c:numRef>
              <c:f>Sheet1!$D$2:$D$5</c:f>
              <c:numCache>
                <c:formatCode>General</c:formatCode>
                <c:ptCount val="4"/>
                <c:pt idx="0">
                  <c:v/>
                </c:pt>
                <c:pt idx="1">
                  <c:v/>
                </c:pt>
                <c:pt idx="2">
                  <c:v>4.2</c:v>
                </c:pt>
                <c:pt idx="3">
                  <c:v/>
                </c:pt>
              </c:numCache>
            </c:numRef>
          </c:yVal>
          <c:smooth val="0"/>
        </c:ser>
        <c:ser>
          <c:idx val="3"/>
          <c:order val="3"/>
          <c:tx>
            <c:strRef>
              <c:f>Sheet1!$E$1</c:f>
              <c:strCache>
                <c:ptCount val="1"/>
                <c:pt idx="0">
                  <c:v>Materials discovery</c:v>
                </c:pt>
              </c:strCache>
            </c:strRef>
          </c:tx>
          <c:spPr>
            <a:solidFill>
              <a:srgbClr val="0A7B54"/>
            </a:solidFill>
            <a:ln w="25400" cap="flat">
              <a:solidFill>
                <a:srgbClr val="0A7B54"/>
              </a:solidFill>
              <a:prstDash val="solid"/>
              <a:round/>
            </a:ln>
            <a:effectLst/>
          </c:spPr>
          <c:marker>
            <c:symbol val="circle"/>
            <c:size val="6"/>
            <c:spPr>
              <a:solidFill>
                <a:srgbClr val="0A7B54"/>
              </a:solidFill>
              <a:ln w="9525" cap="flat">
                <a:solidFill>
                  <a:srgbClr val="0A7B54"/>
                </a:solidFill>
                <a:prstDash val="solid"/>
                <a:round/>
              </a:ln>
              <a:effectLst/>
            </c:spPr>
          </c:marker>
          <c:xVal>
            <c:numRef>
              <c:f>Sheet1!$A$2:$A$5</c:f>
              <c:numCache>
                <c:formatCode>General</c:formatCode>
                <c:ptCount val="4"/>
                <c:pt idx="0">
                  <c:v>0.5</c:v>
                </c:pt>
                <c:pt idx="1">
                  <c:v>1.5</c:v>
                </c:pt>
                <c:pt idx="2">
                  <c:v>5.5</c:v>
                </c:pt>
                <c:pt idx="3">
                  <c:v>8.5</c:v>
                </c:pt>
              </c:numCache>
            </c:numRef>
          </c:xVal>
          <c:yVal>
            <c:numRef>
              <c:f>Sheet1!$E$2:$E$5</c:f>
              <c:numCache>
                <c:formatCode>General</c:formatCode>
                <c:ptCount val="4"/>
                <c:pt idx="0">
                  <c:v/>
                </c:pt>
                <c:pt idx="1">
                  <c:v/>
                </c:pt>
                <c:pt idx="2">
                  <c:v/>
                </c:pt>
                <c:pt idx="3">
                  <c:v>1</c:v>
                </c:pt>
              </c:numCache>
            </c:numRef>
          </c:yVal>
          <c:smooth val="0"/>
        </c:ser>
        <c:dLbls>
          <c:numFmt formatCode="General"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dLbls>
        <c:axId val="2094734554"/>
        <c:axId val="2094734552"/>
      </c:scatterChart>
      <c:valAx>
        <c:axId val="2094734554"/>
        <c:scaling>
          <c:orientation val="minMax"/>
        </c:scaling>
        <c:delete val="0"/>
        <c:axPos val="b"/>
        <c:title>
          <c:tx>
            <c:rich>
              <a:bodyPr/>
              <a:lstStyle/>
              <a:p>
                <a:pPr>
                  <a:defRPr sz="1100" b="0" i="0" u="none" strike="noStrike">
                    <a:solidFill>
                      <a:srgbClr val="535353"/>
                    </a:solidFill>
                    <a:latin typeface="Figtree"/>
                  </a:defRPr>
                </a:pPr>
                <a:r>
                  <a:rPr sz="1100" b="0" i="0" u="none" strike="noStrike">
                    <a:solidFill>
                      <a:srgbClr val="535353"/>
                    </a:solidFill>
                    <a:latin typeface="Figtree"/>
                  </a:rPr>
                  <a:t>Validation difficulty →</a:t>
                </a:r>
              </a:p>
            </c:rich>
          </c:tx>
          <c:layout/>
          <c:overlay val="0"/>
        </c:title>
        <c:numFmt formatCode="General" sourceLinked="1"/>
        <c:majorTickMark val="none"/>
        <c:minorTickMark val="none"/>
        <c:tickLblPos val="nextTo"/>
        <c:spPr>
          <a:ln w="12700" cap="flat">
            <a:solidFill>
              <a:srgbClr val="888888"/>
            </a:solidFill>
            <a:prstDash val="solid"/>
            <a:round/>
          </a:ln>
        </c:spPr>
        <c:txPr>
          <a:bodyPr/>
          <a:lstStyle/>
          <a:p>
            <a:pPr>
              <a:defRPr sz="1100" b="0" i="0" u="none" strike="noStrike">
                <a:solidFill>
                  <a:srgbClr val="535353"/>
                </a:solidFill>
                <a:latin typeface="Figtree"/>
              </a:defRPr>
            </a:pPr>
            <a:endParaRPr lang="en-US"/>
          </a:p>
        </c:txPr>
        <c:crossAx val="2094734552"/>
        <c:crosses val="autoZero"/>
        <c:auto val="1"/>
        <c:lblAlgn val="ctr"/>
        <c:noMultiLvlLbl val="1"/>
      </c:valAx>
      <c:valAx>
        <c:axId val="2094734552"/>
        <c:scaling>
          <c:orientation val="minMax"/>
          <c:max val="5"/>
          <c:min val="0"/>
        </c:scaling>
        <c:delete val="0"/>
        <c:axPos val="l"/>
        <c:majorGridlines>
          <c:spPr>
            <a:ln w="6350" cap="flat">
              <a:solidFill>
                <a:srgbClr val="E3E3E3"/>
              </a:solidFill>
              <a:prstDash val="solid"/>
              <a:round/>
            </a:ln>
          </c:spPr>
        </c:majorGridlines>
        <c:title>
          <c:tx>
            <c:rich>
              <a:bodyPr/>
              <a:lstStyle/>
              <a:p>
                <a:pPr>
                  <a:defRPr sz="1100" b="0" i="0" u="none" strike="noStrike">
                    <a:solidFill>
                      <a:srgbClr val="535353"/>
                    </a:solidFill>
                    <a:latin typeface="Figtree"/>
                  </a:defRPr>
                </a:pPr>
                <a:r>
                  <a:rPr sz="1100" b="0" i="0" u="none" strike="noStrike">
                    <a:solidFill>
                      <a:srgbClr val="535353"/>
                    </a:solidFill>
                    <a:latin typeface="Figtree"/>
                  </a:rPr>
                  <a:t>↑ Commercial value</a:t>
                </a:r>
              </a:p>
            </c:rich>
          </c:tx>
          <c:layout/>
          <c:overlay val="0"/>
        </c:title>
        <c:numFmt formatCode="General" sourceLinked="0"/>
        <c:majorTickMark val="none"/>
        <c:minorTickMark val="none"/>
        <c:tickLblPos val="nextTo"/>
        <c:spPr>
          <a:ln w="12700" cap="flat">
            <a:solidFill>
              <a:srgbClr val="888888"/>
            </a:solidFill>
            <a:prstDash val="solid"/>
            <a:round/>
          </a:ln>
        </c:spPr>
        <c:txPr>
          <a:bodyPr/>
          <a:lstStyle/>
          <a:p>
            <a:pPr>
              <a:defRPr sz="1100" b="0" i="0" u="none" strike="noStrike">
                <a:solidFill>
                  <a:srgbClr val="535353"/>
                </a:solidFill>
                <a:latin typeface="Figtree"/>
              </a:defRPr>
            </a:pPr>
            <a:endParaRPr lang="en-US"/>
          </a:p>
        </c:txPr>
        <c:crossAx val="2094734554"/>
        <c:crosses val="autoZero"/>
        <c:crossBetween val="midCat"/>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stacked"/>
        <c:varyColors val="0"/>
        <c:ser>
          <c:idx val="0"/>
          <c:order val="0"/>
          <c:tx>
            <c:strRef>
              <c:f>Sheet1!$B$1</c:f>
              <c:strCache>
                <c:ptCount val="1"/>
                <c:pt idx="0">
                  <c:v>Compounds (millions)</c:v>
                </c:pt>
              </c:strCache>
            </c:strRef>
          </c:tx>
          <c:spPr>
            <a:solidFill>
              <a:srgbClr val="047897"/>
            </a:solidFill>
            <a:effectLst/>
          </c:spPr>
          <c:invertIfNegative val="0"/>
          <c:dLbls>
            <c:numFmt formatCode="0.00" sourceLinked="0"/>
            <c:txPr>
              <a:bodyPr/>
              <a:lstStyle/>
              <a:p>
                <a:pPr>
                  <a:defRPr b="0" i="0" strike="noStrike" sz="1000" u="none">
                    <a:solidFill>
                      <a:srgbClr val="1B1B1B"/>
                    </a:solidFill>
                    <a:latin typeface="Figtree"/>
                  </a:defRPr>
                </a:pPr>
              </a:p>
            </c:txPr>
            <c:dLblPos val="outEnd"/>
            <c:showLegendKey val="0"/>
            <c:showVal val="1"/>
            <c:showCatName val="0"/>
            <c:showSerName val="0"/>
            <c:showPercent val="0"/>
            <c:showBubbleSize val="0"/>
            <c:showLeaderLines val="0"/>
          </c:dLbls>
          <c:cat>
            <c:multiLvlStrRef>
              <c:f>Sheet1!$A$2:$A$5</c:f>
              <c:multiLvlStrCache>
                <c:ptCount val="4"/>
                <c:lvl>
                  <c:pt idx="0">
                    <c:v>Q1</c:v>
                  </c:pt>
                  <c:pt idx="1">
                    <c:v>Q2</c:v>
                  </c:pt>
                  <c:pt idx="2">
                    <c:v>Q3</c:v>
                  </c:pt>
                  <c:pt idx="3">
                    <c:v>Q4</c:v>
                  </c:pt>
                </c:lvl>
              </c:multiLvlStrCache>
            </c:multiLvlStrRef>
          </c:cat>
          <c:val>
            <c:numRef>
              <c:f>Sheet1!$B$2:$B$5</c:f>
              <c:numCache>
                <c:formatCode>General</c:formatCode>
                <c:ptCount val="4"/>
                <c:pt idx="0">
                  <c:v>0.3</c:v>
                </c:pt>
                <c:pt idx="1">
                  <c:v>0.6</c:v>
                </c:pt>
                <c:pt idx="2">
                  <c:v>0.9</c:v>
                </c:pt>
                <c:pt idx="3">
                  <c:v/>
                </c:pt>
              </c:numCache>
            </c:numRef>
          </c:val>
        </c:ser>
        <c:ser>
          <c:idx val="1"/>
          <c:order val="1"/>
          <c:tx>
            <c:strRef>
              <c:f>Sheet1!$C$1</c:f>
              <c:strCache>
                <c:ptCount val="1"/>
                <c:pt idx="0">
                  <c:v>Q4 highlight</c:v>
                </c:pt>
              </c:strCache>
            </c:strRef>
          </c:tx>
          <c:spPr>
            <a:solidFill>
              <a:srgbClr val="C68838"/>
            </a:solidFill>
            <a:effectLst/>
          </c:spPr>
          <c:invertIfNegative val="0"/>
          <c:dLbls>
            <c:numFmt formatCode="0.00" sourceLinked="0"/>
            <c:txPr>
              <a:bodyPr/>
              <a:lstStyle/>
              <a:p>
                <a:pPr>
                  <a:defRPr b="0" i="0" strike="noStrike" sz="1000" u="none">
                    <a:solidFill>
                      <a:srgbClr val="1B1B1B"/>
                    </a:solidFill>
                    <a:latin typeface="Figtree"/>
                  </a:defRPr>
                </a:pPr>
              </a:p>
            </c:txPr>
            <c:dLblPos val="outEnd"/>
            <c:showLegendKey val="0"/>
            <c:showVal val="1"/>
            <c:showCatName val="0"/>
            <c:showSerName val="0"/>
            <c:showPercent val="0"/>
            <c:showBubbleSize val="0"/>
            <c:showLeaderLines val="0"/>
          </c:dLbls>
          <c:cat>
            <c:multiLvlStrRef>
              <c:f>Sheet1!$A$2:$A$5</c:f>
              <c:multiLvlStrCache>
                <c:ptCount val="4"/>
                <c:lvl>
                  <c:pt idx="0">
                    <c:v>Q1</c:v>
                  </c:pt>
                  <c:pt idx="1">
                    <c:v>Q2</c:v>
                  </c:pt>
                  <c:pt idx="2">
                    <c:v>Q3</c:v>
                  </c:pt>
                  <c:pt idx="3">
                    <c:v>Q4</c:v>
                  </c:pt>
                </c:lvl>
              </c:multiLvlStrCache>
            </c:multiLvlStrRef>
          </c:cat>
          <c:val>
            <c:numRef>
              <c:f>Sheet1!$C$2:$C$5</c:f>
              <c:numCache>
                <c:formatCode>General</c:formatCode>
                <c:ptCount val="4"/>
                <c:pt idx="0">
                  <c:v/>
                </c:pt>
                <c:pt idx="1">
                  <c:v/>
                </c:pt>
                <c:pt idx="2">
                  <c:v/>
                </c:pt>
                <c:pt idx="3">
                  <c:v>1.4</c:v>
                </c:pt>
              </c:numCache>
            </c:numRef>
          </c:val>
        </c:ser>
        <c:dLbls>
          <c:numFmt formatCode="0.00" sourceLinked="0"/>
          <c:txPr>
            <a:bodyPr/>
            <a:lstStyle/>
            <a:p>
              <a:pPr>
                <a:defRPr b="0" i="0" strike="noStrike" sz="1000" u="none">
                  <a:solidFill>
                    <a:srgbClr val="1B1B1B"/>
                  </a:solidFill>
                  <a:latin typeface="Figtree"/>
                </a:defRPr>
              </a:pPr>
            </a:p>
          </c:txPr>
          <c:dLblPos val="outEnd"/>
          <c:showLegendKey val="0"/>
          <c:showVal val="1"/>
          <c:showCatName val="0"/>
          <c:showSerName val="0"/>
          <c:showPercent val="0"/>
          <c:showBubbleSize val="0"/>
          <c:showLeaderLines val="0"/>
        </c:dLbls>
        <c:gapWidth val="50"/>
        <c:overlap val="10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535353"/>
                </a:solidFill>
                <a:latin typeface="Figtree"/>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3E3E3"/>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100" b="0" i="0" u="none" strike="noStrike">
                <a:solidFill>
                  <a:srgbClr val="535353"/>
                </a:solidFill>
                <a:latin typeface="Figtree"/>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Sparse attention (this work)</c:v>
                </c:pt>
              </c:strCache>
            </c:strRef>
          </c:tx>
          <c:spPr>
            <a:solidFill>
              <a:srgbClr val="047897"/>
            </a:solidFill>
            <a:ln w="38100" cap="flat">
              <a:solidFill>
                <a:srgbClr val="047897"/>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047897"/>
              </a:solidFill>
              <a:ln w="9525" cap="flat">
                <a:solidFill>
                  <a:srgbClr val="047897"/>
                </a:solidFill>
                <a:prstDash val="solid"/>
                <a:round/>
              </a:ln>
              <a:effectLst/>
            </c:spPr>
          </c:marker>
          <c:cat>
            <c:multiLvlStrRef>
              <c:f>Sheet1!$A$2:$A$7</c:f>
              <c:multiLvlStrCache>
                <c:ptCount val="6"/>
                <c:lvl>
                  <c:pt idx="0">
                    <c:v>k=8</c:v>
                  </c:pt>
                  <c:pt idx="1">
                    <c:v>k=16</c:v>
                  </c:pt>
                  <c:pt idx="2">
                    <c:v>k=32</c:v>
                  </c:pt>
                  <c:pt idx="3">
                    <c:v>k=64</c:v>
                  </c:pt>
                  <c:pt idx="4">
                    <c:v>k=128</c:v>
                  </c:pt>
                  <c:pt idx="5">
                    <c:v>k=256</c:v>
                  </c:pt>
                </c:lvl>
              </c:multiLvlStrCache>
            </c:multiLvlStrRef>
          </c:cat>
          <c:val>
            <c:numRef>
              <c:f>Sheet1!$B$2:$B$7</c:f>
              <c:numCache>
                <c:formatCode>General</c:formatCode>
                <c:ptCount val="6"/>
                <c:pt idx="0">
                  <c:v>33.4</c:v>
                </c:pt>
                <c:pt idx="1">
                  <c:v>39.8</c:v>
                </c:pt>
                <c:pt idx="2">
                  <c:v>44.1</c:v>
                </c:pt>
                <c:pt idx="3">
                  <c:v>45.4</c:v>
                </c:pt>
                <c:pt idx="4">
                  <c:v>45.7</c:v>
                </c:pt>
                <c:pt idx="5">
                  <c:v>45.9</c:v>
                </c:pt>
              </c:numCache>
            </c:numRef>
          </c:val>
          <c:smooth val="1"/>
        </c:ser>
        <c:ser>
          <c:idx val="1"/>
          <c:order val="1"/>
          <c:tx>
            <c:strRef>
              <c:f>Sheet1!$C$1</c:f>
              <c:strCache>
                <c:ptCount val="1"/>
                <c:pt idx="0">
                  <c:v>Dense baseline</c:v>
                </c:pt>
              </c:strCache>
            </c:strRef>
          </c:tx>
          <c:spPr>
            <a:solidFill>
              <a:srgbClr val="C68838"/>
            </a:solidFill>
            <a:ln w="38100" cap="flat">
              <a:solidFill>
                <a:srgbClr val="C68838"/>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C68838"/>
              </a:solidFill>
              <a:ln w="9525" cap="flat">
                <a:solidFill>
                  <a:srgbClr val="C68838"/>
                </a:solidFill>
                <a:prstDash val="solid"/>
                <a:round/>
              </a:ln>
              <a:effectLst/>
            </c:spPr>
          </c:marker>
          <c:cat>
            <c:multiLvlStrRef>
              <c:f>Sheet1!$A$2:$A$7</c:f>
              <c:multiLvlStrCache>
                <c:ptCount val="6"/>
                <c:lvl>
                  <c:pt idx="0">
                    <c:v>k=8</c:v>
                  </c:pt>
                  <c:pt idx="1">
                    <c:v>k=16</c:v>
                  </c:pt>
                  <c:pt idx="2">
                    <c:v>k=32</c:v>
                  </c:pt>
                  <c:pt idx="3">
                    <c:v>k=64</c:v>
                  </c:pt>
                  <c:pt idx="4">
                    <c:v>k=128</c:v>
                  </c:pt>
                  <c:pt idx="5">
                    <c:v>k=256</c:v>
                  </c:pt>
                </c:lvl>
              </c:multiLvlStrCache>
            </c:multiLvlStrRef>
          </c:cat>
          <c:val>
            <c:numRef>
              <c:f>Sheet1!$C$2:$C$7</c:f>
              <c:numCache>
                <c:formatCode>General</c:formatCode>
                <c:ptCount val="6"/>
                <c:pt idx="0">
                  <c:v>41.7</c:v>
                </c:pt>
                <c:pt idx="1">
                  <c:v>41.7</c:v>
                </c:pt>
                <c:pt idx="2">
                  <c:v>41.7</c:v>
                </c:pt>
                <c:pt idx="3">
                  <c:v>41.7</c:v>
                </c:pt>
                <c:pt idx="4">
                  <c:v>41.7</c:v>
                </c:pt>
                <c:pt idx="5">
                  <c:v>41.7</c:v>
                </c:pt>
              </c:numCache>
            </c:numRef>
          </c:val>
          <c:smooth val="1"/>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535353"/>
                </a:solidFill>
                <a:latin typeface="Figtree"/>
              </a:defRPr>
            </a:pPr>
            <a:endParaRPr lang="en-US"/>
          </a:p>
        </c:txPr>
        <c:crossAx val="2094734552"/>
        <c:crosses val="autoZero"/>
        <c:auto val="1"/>
        <c:lblAlgn val="ctr"/>
        <c:noMultiLvlLbl val="1"/>
      </c:catAx>
      <c:valAx>
        <c:axId val="2094734552"/>
        <c:scaling>
          <c:orientation val="minMax"/>
          <c:max val="50"/>
          <c:min val="30"/>
        </c:scaling>
        <c:delete val="0"/>
        <c:axPos val="l"/>
        <c:majorGridlines>
          <c:spPr>
            <a:ln w="6350" cap="flat">
              <a:solidFill>
                <a:srgbClr val="E3E3E3"/>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100" b="0" i="0" u="none" strike="noStrike">
                <a:solidFill>
                  <a:srgbClr val="535353"/>
                </a:solidFill>
                <a:latin typeface="Figtree"/>
              </a:defRPr>
            </a:pPr>
            <a:endParaRPr lang="en-US"/>
          </a:p>
        </c:txPr>
        <c:crossAx val="2094734554"/>
        <c:crosses val="autoZero"/>
        <c:crossBetween val="between"/>
      </c:valAx>
      <c:spPr>
        <a:noFill/>
        <a:ln>
          <a:noFill/>
        </a:ln>
        <a:effectLst/>
      </c:spPr>
    </c:plotArea>
    <c:legend>
      <c:legendPos val="b"/>
      <c:overlay val="0"/>
      <c:txPr>
        <a:bodyPr/>
        <a:lstStyle/>
        <a:p>
          <a:pPr>
            <a:defRPr sz="1100">
              <a:solidFill>
                <a:srgbClr val="535353"/>
              </a:solidFill>
              <a:latin typeface="Figtree"/>
              <a:cs typeface="Figtree"/>
            </a:defRPr>
          </a:pPr>
          <a:endParaRPr lang="en-US"/>
        </a:p>
      </c:txPr>
    </c:legend>
    <c:plotVisOnly val="1"/>
    <c:dispBlanksAs val="span"/>
  </c:chart>
  <c:spPr>
    <a:solidFill>
      <a:srgbClr val="FFFFFF"/>
    </a:solid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pieChart>
        <c:varyColors val="1"/>
        <c:ser>
          <c:idx val="0"/>
          <c:order val="0"/>
          <c:tx>
            <c:strRef>
              <c:f>Sheet1!$B$1</c:f>
              <c:strCache>
                <c:ptCount val="1"/>
                <c:pt idx="0">
                  <c:v>Compute share</c:v>
                </c:pt>
              </c:strCache>
            </c:strRef>
          </c:tx>
          <c:spPr>
            <a:solidFill>
              <a:schemeClr val="accent1"/>
            </a:solidFill>
            <a:ln w="9525" cap="flat">
              <a:solidFill>
                <a:srgbClr val="F9F9F9"/>
              </a:solidFill>
              <a:prstDash val="solid"/>
              <a:round/>
            </a:ln>
            <a:effectLst/>
          </c:spPr>
          <c:dPt>
            <c:idx val="0"/>
            <c:bubble3D val="0"/>
            <c:spPr>
              <a:solidFill>
                <a:srgbClr val="047897"/>
              </a:solidFill>
              <a:effectLst/>
            </c:spPr>
          </c:dPt>
          <c:dPt>
            <c:idx val="1"/>
            <c:bubble3D val="0"/>
            <c:spPr>
              <a:solidFill>
                <a:srgbClr val="C68838"/>
              </a:solidFill>
              <a:effectLst/>
            </c:spPr>
          </c:dPt>
          <c:dPt>
            <c:idx val="2"/>
            <c:bubble3D val="0"/>
            <c:spPr>
              <a:solidFill>
                <a:srgbClr val="929295"/>
              </a:solidFill>
              <a:effectLst/>
            </c:spPr>
          </c:dPt>
          <c:dPt>
            <c:idx val="3"/>
            <c:bubble3D val="0"/>
            <c:spPr>
              <a:solidFill>
                <a:srgbClr val="E3E3E3"/>
              </a:solidFill>
              <a:effectLst/>
            </c:spPr>
          </c:dPt>
          <c:dLbls>
            <c:dLbl>
              <c:idx val="0"/>
              <c:numFmt formatCode="0%" sourceLinked="0"/>
              <c:spPr/>
              <c:txPr>
                <a:bodyPr/>
                <a:lstStyle/>
                <a:p>
                  <a:pPr>
                    <a:defRPr sz="1200" b="0" i="0" u="none" strike="noStrike">
                      <a:solidFill>
                        <a:srgbClr val="FFFFFF"/>
                      </a:solidFill>
                      <a:latin typeface="Figtree"/>
                    </a:defRPr>
                  </a:pPr>
                </a:p>
              </c:txPr>
              <c:showLegendKey val="0"/>
              <c:showVal val="0"/>
              <c:showCatName val="0"/>
              <c:showSerName val="0"/>
              <c:showPercent val="1"/>
              <c:showBubbleSize val="0"/>
            </c:dLbl>
            <c:dLbl>
              <c:idx val="1"/>
              <c:numFmt formatCode="0%" sourceLinked="0"/>
              <c:spPr/>
              <c:txPr>
                <a:bodyPr/>
                <a:lstStyle/>
                <a:p>
                  <a:pPr>
                    <a:defRPr sz="1200" b="0" i="0" u="none" strike="noStrike">
                      <a:solidFill>
                        <a:srgbClr val="FFFFFF"/>
                      </a:solidFill>
                      <a:latin typeface="Figtree"/>
                    </a:defRPr>
                  </a:pPr>
                </a:p>
              </c:txPr>
              <c:showLegendKey val="0"/>
              <c:showVal val="0"/>
              <c:showCatName val="0"/>
              <c:showSerName val="0"/>
              <c:showPercent val="1"/>
              <c:showBubbleSize val="0"/>
            </c:dLbl>
            <c:dLbl>
              <c:idx val="2"/>
              <c:numFmt formatCode="0%" sourceLinked="0"/>
              <c:spPr/>
              <c:txPr>
                <a:bodyPr/>
                <a:lstStyle/>
                <a:p>
                  <a:pPr>
                    <a:defRPr sz="1200" b="0" i="0" u="none" strike="noStrike">
                      <a:solidFill>
                        <a:srgbClr val="FFFFFF"/>
                      </a:solidFill>
                      <a:latin typeface="Figtree"/>
                    </a:defRPr>
                  </a:pPr>
                </a:p>
              </c:txPr>
              <c:showLegendKey val="0"/>
              <c:showVal val="0"/>
              <c:showCatName val="0"/>
              <c:showSerName val="0"/>
              <c:showPercent val="1"/>
              <c:showBubbleSize val="0"/>
            </c:dLbl>
            <c:dLbl>
              <c:idx val="3"/>
              <c:numFmt formatCode="0%" sourceLinked="0"/>
              <c:spPr/>
              <c:txPr>
                <a:bodyPr/>
                <a:lstStyle/>
                <a:p>
                  <a:pPr>
                    <a:defRPr sz="1200" b="0" i="0" u="none" strike="noStrike">
                      <a:solidFill>
                        <a:srgbClr val="FFFFFF"/>
                      </a:solidFill>
                      <a:latin typeface="Figtree"/>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dLblPos val="ctr"/>
            <c:showLegendKey val="0"/>
            <c:showVal val="0"/>
            <c:showCatName val="1"/>
            <c:showSerName val="0"/>
            <c:showPercent val="1"/>
            <c:showBubbleSize val="0"/>
            <c:showLeaderLines val="0"/>
          </c:dLbls>
          <c:cat>
            <c:strRef>
              <c:f>Sheet1!$A$2:$A$5</c:f>
              <c:strCache>
                <c:ptCount val="4"/>
                <c:pt idx="0">
                  <c:v>Pose prediction</c:v>
                </c:pt>
                <c:pt idx="1">
                  <c:v>FEP refinement</c:v>
                </c:pt>
                <c:pt idx="2">
                  <c:v>ADMET</c:v>
                </c:pt>
                <c:pt idx="3">
                  <c:v>Other</c:v>
                </c:pt>
              </c:strCache>
            </c:strRef>
          </c:cat>
          <c:val>
            <c:numRef>
              <c:f>Sheet1!$B$2:$B$5</c:f>
              <c:numCache>
                <c:ptCount val="4"/>
                <c:pt idx="0">
                  <c:v>42</c:v>
                </c:pt>
                <c:pt idx="1">
                  <c:v>28</c:v>
                </c:pt>
                <c:pt idx="2">
                  <c:v>18</c:v>
                </c:pt>
                <c:pt idx="3">
                  <c:v>12</c:v>
                </c:pt>
              </c:numCache>
            </c:numRef>
          </c:val>
        </c:ser>
        <c:firstSliceAng val="0"/>
      </c:pieChart>
      <c:spPr>
        <a:noFill/>
        <a:ln>
          <a:noFill/>
        </a:ln>
        <a:effectLst/>
      </c:spPr>
    </c:plotArea>
    <c:legend>
      <c:legendPos val="r"/>
      <c:overlay val="0"/>
      <c:txPr>
        <a:bodyPr/>
        <a:lstStyle/>
        <a:p>
          <a:pPr>
            <a:defRPr sz="1400">
              <a:solidFill>
                <a:srgbClr val="535353"/>
              </a:solidFill>
              <a:latin typeface="Figtree"/>
              <a:cs typeface="Figtree"/>
            </a:defRPr>
          </a:pPr>
          <a:endParaRPr lang="en-US"/>
        </a:p>
      </c:txPr>
    </c:legend>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slideLayout" Target="../slideLayouts/slideLayout1.xml"/><Relationship Id="rId3"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457200"/>
            <a:ext cx="1280160" cy="365760"/>
          </a:xfrm>
          <a:prstGeom prst="rect">
            <a:avLst/>
          </a:prstGeom>
          <a:solidFill>
            <a:srgbClr val="F4F4F4"/>
          </a:solidFill>
          <a:ln w="9525">
            <a:solidFill>
              <a:srgbClr val="E3E3E3"/>
            </a:solidFill>
            <a:prstDash val="solid"/>
          </a:ln>
        </p:spPr>
      </p:sp>
      <p:sp>
        <p:nvSpPr>
          <p:cNvPr id="3" name="Text 1"/>
          <p:cNvSpPr/>
          <p:nvPr/>
        </p:nvSpPr>
        <p:spPr>
          <a:xfrm>
            <a:off x="457200" y="457200"/>
            <a:ext cx="1280160" cy="365760"/>
          </a:xfrm>
          <a:prstGeom prst="rect">
            <a:avLst/>
          </a:prstGeom>
          <a:noFill/>
          <a:ln/>
        </p:spPr>
        <p:txBody>
          <a:bodyPr wrap="square" lIns="0" tIns="0" rIns="0" bIns="0" rtlCol="0" anchor="ctr"/>
          <a:lstStyle/>
          <a:p>
            <a:pPr algn="ctr" indent="0" marL="0">
              <a:buNone/>
            </a:pPr>
            <a:r>
              <a:rPr lang="en-US" sz="1100" dirty="0">
                <a:solidFill>
                  <a:srgbClr val="929295"/>
                </a:solidFill>
                <a:latin typeface="Figtree" pitchFamily="34" charset="0"/>
                <a:ea typeface="Figtree" pitchFamily="34" charset="-122"/>
                <a:cs typeface="Figtree" pitchFamily="34" charset="-120"/>
              </a:rPr>
              <a:t>Mirror | Axon</a:t>
            </a:r>
            <a:endParaRPr lang="en-US" sz="1100" dirty="0"/>
          </a:p>
        </p:txBody>
      </p:sp>
      <p:sp>
        <p:nvSpPr>
          <p:cNvPr id="4" name="Text 2"/>
          <p:cNvSpPr/>
          <p:nvPr/>
        </p:nvSpPr>
        <p:spPr>
          <a:xfrm>
            <a:off x="457200" y="2377440"/>
            <a:ext cx="7315200" cy="1097280"/>
          </a:xfrm>
          <a:prstGeom prst="rect">
            <a:avLst/>
          </a:prstGeom>
          <a:noFill/>
          <a:ln/>
        </p:spPr>
        <p:txBody>
          <a:bodyPr wrap="square" lIns="0" tIns="0" rIns="0" bIns="0" rtlCol="0" anchor="ctr"/>
          <a:lstStyle/>
          <a:p>
            <a:pPr indent="0" marL="0">
              <a:buNone/>
            </a:pPr>
            <a:r>
              <a:rPr lang="en-US" sz="4400" dirty="0">
                <a:solidFill>
                  <a:srgbClr val="1B1B1B"/>
                </a:solidFill>
                <a:latin typeface="Figtree SemiBold" pitchFamily="34" charset="0"/>
                <a:ea typeface="Figtree SemiBold" pitchFamily="34" charset="-122"/>
                <a:cs typeface="Figtree SemiBold" pitchFamily="34" charset="-120"/>
              </a:rPr>
              <a:t>The leading agent for</a:t>
            </a:r>
            <a:endParaRPr lang="en-US" sz="4400" dirty="0"/>
          </a:p>
        </p:txBody>
      </p:sp>
      <p:sp>
        <p:nvSpPr>
          <p:cNvPr id="5" name="Text 3"/>
          <p:cNvSpPr/>
          <p:nvPr/>
        </p:nvSpPr>
        <p:spPr>
          <a:xfrm>
            <a:off x="457200" y="3108960"/>
            <a:ext cx="7315200" cy="1097280"/>
          </a:xfrm>
          <a:prstGeom prst="rect">
            <a:avLst/>
          </a:prstGeom>
          <a:noFill/>
          <a:ln/>
        </p:spPr>
        <p:txBody>
          <a:bodyPr wrap="square" lIns="0" tIns="0" rIns="0" bIns="0" rtlCol="0" anchor="ctr"/>
          <a:lstStyle/>
          <a:p>
            <a:pPr indent="0" marL="0">
              <a:buNone/>
            </a:pPr>
            <a:r>
              <a:rPr lang="en-US" sz="4400" dirty="0">
                <a:solidFill>
                  <a:srgbClr val="1B1B1B"/>
                </a:solidFill>
                <a:latin typeface="Figtree SemiBold" pitchFamily="34" charset="0"/>
                <a:ea typeface="Figtree SemiBold" pitchFamily="34" charset="-122"/>
                <a:cs typeface="Figtree SemiBold" pitchFamily="34" charset="-120"/>
              </a:rPr>
              <a:t>drug discovery</a:t>
            </a:r>
            <a:endParaRPr lang="en-US" sz="4400" dirty="0"/>
          </a:p>
        </p:txBody>
      </p:sp>
      <p:sp>
        <p:nvSpPr>
          <p:cNvPr id="6" name="Shape 4"/>
          <p:cNvSpPr/>
          <p:nvPr/>
        </p:nvSpPr>
        <p:spPr>
          <a:xfrm>
            <a:off x="457200" y="4069080"/>
            <a:ext cx="4114800" cy="0"/>
          </a:xfrm>
          <a:prstGeom prst="line">
            <a:avLst/>
          </a:prstGeom>
          <a:noFill/>
          <a:ln w="9525">
            <a:solidFill>
              <a:srgbClr val="E3E3E3"/>
            </a:solidFill>
            <a:prstDash val="solid"/>
          </a:ln>
        </p:spPr>
      </p:sp>
      <p:sp>
        <p:nvSpPr>
          <p:cNvPr id="7" name="Text 5"/>
          <p:cNvSpPr/>
          <p:nvPr/>
        </p:nvSpPr>
        <p:spPr>
          <a:xfrm>
            <a:off x="457200" y="4251960"/>
            <a:ext cx="8229600" cy="365760"/>
          </a:xfrm>
          <a:prstGeom prst="rect">
            <a:avLst/>
          </a:prstGeom>
          <a:noFill/>
          <a:ln/>
        </p:spPr>
        <p:txBody>
          <a:bodyPr wrap="square" lIns="0" tIns="0" rIns="0" bIns="0" rtlCol="0" anchor="ctr"/>
          <a:lstStyle/>
          <a:p>
            <a:pPr indent="0" marL="0">
              <a:buNone/>
            </a:pPr>
            <a:r>
              <a:rPr lang="en-US" sz="1500" dirty="0">
                <a:solidFill>
                  <a:srgbClr val="535353"/>
                </a:solidFill>
                <a:latin typeface="Figtree" pitchFamily="34" charset="0"/>
                <a:ea typeface="Figtree" pitchFamily="34" charset="-122"/>
                <a:cs typeface="Figtree" pitchFamily="34" charset="-120"/>
              </a:rPr>
              <a:t>3× faster  •  40% more successful  •  30% lower costs</a:t>
            </a:r>
            <a:endParaRPr lang="en-US" sz="1500" dirty="0"/>
          </a:p>
        </p:txBody>
      </p:sp>
      <p:sp>
        <p:nvSpPr>
          <p:cNvPr id="8" name="Shape 6"/>
          <p:cNvSpPr/>
          <p:nvPr/>
        </p:nvSpPr>
        <p:spPr>
          <a:xfrm>
            <a:off x="7772400" y="548640"/>
            <a:ext cx="3931920" cy="5760720"/>
          </a:xfrm>
          <a:prstGeom prst="rect">
            <a:avLst/>
          </a:prstGeom>
          <a:solidFill>
            <a:srgbClr val="F4F4F4"/>
          </a:solidFill>
          <a:ln w="9525">
            <a:solidFill>
              <a:srgbClr val="E3E3E3"/>
            </a:solidFill>
            <a:prstDash val="solid"/>
          </a:ln>
        </p:spPr>
      </p:sp>
      <p:sp>
        <p:nvSpPr>
          <p:cNvPr id="9" name="Text 7"/>
          <p:cNvSpPr/>
          <p:nvPr/>
        </p:nvSpPr>
        <p:spPr>
          <a:xfrm>
            <a:off x="7772400" y="3246120"/>
            <a:ext cx="3931920" cy="365760"/>
          </a:xfrm>
          <a:prstGeom prst="rect">
            <a:avLst/>
          </a:prstGeom>
          <a:noFill/>
          <a:ln/>
        </p:spPr>
        <p:txBody>
          <a:bodyPr wrap="square" lIns="0" tIns="0" rIns="0" bIns="0" rtlCol="0" anchor="ctr"/>
          <a:lstStyle/>
          <a:p>
            <a:pPr algn="ctr" indent="0" marL="0">
              <a:buNone/>
            </a:pPr>
            <a:r>
              <a:rPr lang="en-US" sz="1100" dirty="0">
                <a:solidFill>
                  <a:srgbClr val="929295"/>
                </a:solidFill>
                <a:latin typeface="Figtree" pitchFamily="34" charset="0"/>
                <a:ea typeface="Figtree" pitchFamily="34" charset="-122"/>
                <a:cs typeface="Figtree" pitchFamily="34" charset="-120"/>
              </a:rPr>
              <a:t>Protein structure</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73152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Title</a:t>
            </a:r>
            <a:endParaRPr lang="en-US" sz="3200" dirty="0"/>
          </a:p>
        </p:txBody>
      </p:sp>
      <p:sp>
        <p:nvSpPr>
          <p:cNvPr id="3" name="Text 1"/>
          <p:cNvSpPr/>
          <p:nvPr/>
        </p:nvSpPr>
        <p:spPr>
          <a:xfrm>
            <a:off x="457200" y="1188720"/>
            <a:ext cx="7315200" cy="128016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Longer description that can be anything. Lorem ipsum dolor sit amet. Lorem ipsum dolor sit amet. Lorem ipsum dolor sit amet. Lorem ipsum dolor sit amet. Lorem ipsum dolor sit amet. Lorem ipsum dolor sit amet.</a:t>
            </a:r>
            <a:endParaRPr lang="en-US" sz="140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457200" y="3108960"/>
          <a:ext cx="11247120" cy="914400"/>
        </p:xfrm>
        <a:graphic>
          <a:graphicData uri="http://schemas.openxmlformats.org/drawingml/2006/table">
            <a:tbl>
              <a:tblPr/>
              <a:tblGrid>
                <a:gridCol w="1124712"/>
                <a:gridCol w="1124712"/>
                <a:gridCol w="1124712"/>
                <a:gridCol w="1124712"/>
                <a:gridCol w="1124712"/>
                <a:gridCol w="1124712"/>
                <a:gridCol w="1124712"/>
                <a:gridCol w="1124712"/>
                <a:gridCol w="1124712"/>
                <a:gridCol w="1124712"/>
              </a:tblGrid>
              <a:tr h="457200">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r>
              <a:tr h="457200">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457200">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457200">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457200">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457200">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457200">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graphicFrame>
        <p:nvGraphicFramePr>
          <p:cNvPr id="12" name="Table 0"/>
          <p:cNvGraphicFramePr>
            <a:graphicFrameLocks noGrp="1"/>
          </p:cNvGraphicFramePr>
          <p:nvPr>
            <p:extLst>
              <p:ext uri="{D42A27DB-BD31-4B8C-83A1-F6EECF244321}">
                <p14:modId xmlns:p14="http://schemas.microsoft.com/office/powerpoint/2010/main" val="1579011935"/>
              </p:ext>
            </p:extLst>
          </p:nvPr>
        </p:nvGraphicFramePr>
        <p:xfrm>
          <a:off x="457200" y="457200"/>
          <a:ext cx="6400800" cy="914400"/>
        </p:xfrm>
        <a:graphic>
          <a:graphicData uri="http://schemas.openxmlformats.org/drawingml/2006/table">
            <a:tbl>
              <a:tblPr/>
              <a:tblGrid>
                <a:gridCol w="1066800"/>
                <a:gridCol w="1066800"/>
                <a:gridCol w="1066800"/>
                <a:gridCol w="1066800"/>
                <a:gridCol w="1066800"/>
                <a:gridCol w="1066800"/>
              </a:tblGrid>
              <a:tr h="384048">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bl>
          </a:graphicData>
        </a:graphic>
      </p:graphicFrame>
      <p:sp>
        <p:nvSpPr>
          <p:cNvPr id="3" name="Text 0"/>
          <p:cNvSpPr/>
          <p:nvPr/>
        </p:nvSpPr>
        <p:spPr>
          <a:xfrm>
            <a:off x="7498080" y="1371600"/>
            <a:ext cx="402336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Title</a:t>
            </a:r>
            <a:endParaRPr lang="en-US" sz="3200" dirty="0"/>
          </a:p>
        </p:txBody>
      </p:sp>
      <p:sp>
        <p:nvSpPr>
          <p:cNvPr id="4" name="Text 1"/>
          <p:cNvSpPr/>
          <p:nvPr/>
        </p:nvSpPr>
        <p:spPr>
          <a:xfrm>
            <a:off x="7498080" y="2194560"/>
            <a:ext cx="4023360" cy="365760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Lorem ipsum dolor sit amet. Lorem ipsum dolor sit amet. Lorem ipsum dolor sit amet. Lorem ipsum dolor sit amet. Lorem ipsum dolor sit amet. Lorem ipsum dolor sit amet. Lorem ipsum dolor sit amet. Lorem ipsum dolor sit amet.</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548640"/>
            <a:ext cx="11247120" cy="0"/>
          </a:xfrm>
          <a:prstGeom prst="line">
            <a:avLst/>
          </a:prstGeom>
          <a:noFill/>
          <a:ln w="9525">
            <a:solidFill>
              <a:srgbClr val="E3E3E3"/>
            </a:solidFill>
            <a:prstDash val="solid"/>
          </a:ln>
        </p:spPr>
      </p:sp>
      <p:sp>
        <p:nvSpPr>
          <p:cNvPr id="3" name="Shape 1"/>
          <p:cNvSpPr/>
          <p:nvPr/>
        </p:nvSpPr>
        <p:spPr>
          <a:xfrm>
            <a:off x="457200" y="6309360"/>
            <a:ext cx="11247120" cy="0"/>
          </a:xfrm>
          <a:prstGeom prst="line">
            <a:avLst/>
          </a:prstGeom>
          <a:noFill/>
          <a:ln w="9525">
            <a:solidFill>
              <a:srgbClr val="E3E3E3"/>
            </a:solidFill>
            <a:prstDash val="solid"/>
          </a:ln>
        </p:spPr>
      </p:sp>
      <p:sp>
        <p:nvSpPr>
          <p:cNvPr id="4" name="Text 2"/>
          <p:cNvSpPr/>
          <p:nvPr/>
        </p:nvSpPr>
        <p:spPr>
          <a:xfrm>
            <a:off x="457200" y="2743200"/>
            <a:ext cx="11247120" cy="548640"/>
          </a:xfrm>
          <a:prstGeom prst="rect">
            <a:avLst/>
          </a:prstGeom>
          <a:noFill/>
          <a:ln/>
        </p:spPr>
        <p:txBody>
          <a:bodyPr wrap="square" lIns="0" tIns="0" rIns="0" bIns="0" rtlCol="0" anchor="ctr"/>
          <a:lstStyle/>
          <a:p>
            <a:pPr algn="ctr" indent="0" marL="0">
              <a:buNone/>
            </a:pPr>
            <a:r>
              <a:rPr lang="en-US" sz="2000" i="1" dirty="0">
                <a:solidFill>
                  <a:srgbClr val="1B1B1B"/>
                </a:solidFill>
                <a:latin typeface="Figtree" pitchFamily="34" charset="0"/>
                <a:ea typeface="Figtree" pitchFamily="34" charset="-122"/>
                <a:cs typeface="Figtree" pitchFamily="34" charset="-120"/>
              </a:rPr>
              <a:t>"Quote from user"</a:t>
            </a:r>
            <a:endParaRPr lang="en-US" sz="2000" dirty="0"/>
          </a:p>
        </p:txBody>
      </p:sp>
      <p:sp>
        <p:nvSpPr>
          <p:cNvPr id="5" name="Text 3"/>
          <p:cNvSpPr/>
          <p:nvPr/>
        </p:nvSpPr>
        <p:spPr>
          <a:xfrm>
            <a:off x="457200" y="3291840"/>
            <a:ext cx="11247120" cy="365760"/>
          </a:xfrm>
          <a:prstGeom prst="rect">
            <a:avLst/>
          </a:prstGeom>
          <a:noFill/>
          <a:ln/>
        </p:spPr>
        <p:txBody>
          <a:bodyPr wrap="square" lIns="0" tIns="0" rIns="0" bIns="0" rtlCol="0" anchor="ctr"/>
          <a:lstStyle/>
          <a:p>
            <a:pPr algn="ctr" indent="0" marL="0">
              <a:buNone/>
            </a:pPr>
            <a:r>
              <a:rPr lang="en-US" sz="1400" dirty="0">
                <a:solidFill>
                  <a:srgbClr val="535353"/>
                </a:solidFill>
                <a:latin typeface="Figtree" pitchFamily="34" charset="0"/>
                <a:ea typeface="Figtree" pitchFamily="34" charset="-122"/>
                <a:cs typeface="Figtree" pitchFamily="34" charset="-120"/>
              </a:rPr>
              <a:t>— User</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640080"/>
            <a:ext cx="5029200" cy="5029200"/>
          </a:xfrm>
          <a:prstGeom prst="rect">
            <a:avLst/>
          </a:prstGeom>
          <a:solidFill>
            <a:srgbClr val="F4F4F4"/>
          </a:solidFill>
          <a:ln w="9525">
            <a:solidFill>
              <a:srgbClr val="E3E3E3"/>
            </a:solidFill>
            <a:prstDash val="solid"/>
          </a:ln>
        </p:spPr>
      </p:sp>
      <p:sp>
        <p:nvSpPr>
          <p:cNvPr id="3" name="Text 1"/>
          <p:cNvSpPr/>
          <p:nvPr/>
        </p:nvSpPr>
        <p:spPr>
          <a:xfrm>
            <a:off x="457200" y="2971800"/>
            <a:ext cx="5029200" cy="365760"/>
          </a:xfrm>
          <a:prstGeom prst="rect">
            <a:avLst/>
          </a:prstGeom>
          <a:noFill/>
          <a:ln/>
        </p:spPr>
        <p:txBody>
          <a:bodyPr wrap="square" lIns="0" tIns="0" rIns="0" bIns="0" rtlCol="0" anchor="ctr"/>
          <a:lstStyle/>
          <a:p>
            <a:pPr algn="ctr" indent="0" marL="0">
              <a:buNone/>
            </a:pPr>
            <a:r>
              <a:rPr lang="en-US" sz="1100" dirty="0">
                <a:solidFill>
                  <a:srgbClr val="929295"/>
                </a:solidFill>
                <a:latin typeface="Figtree" pitchFamily="34" charset="0"/>
                <a:ea typeface="Figtree" pitchFamily="34" charset="-122"/>
                <a:cs typeface="Figtree" pitchFamily="34" charset="-120"/>
              </a:rPr>
              <a:t>Image</a:t>
            </a:r>
            <a:endParaRPr lang="en-US" sz="1100" dirty="0"/>
          </a:p>
        </p:txBody>
      </p:sp>
      <p:sp>
        <p:nvSpPr>
          <p:cNvPr id="4" name="Text 2"/>
          <p:cNvSpPr/>
          <p:nvPr/>
        </p:nvSpPr>
        <p:spPr>
          <a:xfrm>
            <a:off x="6400800" y="640080"/>
            <a:ext cx="50292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Title</a:t>
            </a:r>
            <a:endParaRPr lang="en-US" sz="3200" dirty="0"/>
          </a:p>
        </p:txBody>
      </p:sp>
      <p:sp>
        <p:nvSpPr>
          <p:cNvPr id="5" name="Text 3"/>
          <p:cNvSpPr/>
          <p:nvPr/>
        </p:nvSpPr>
        <p:spPr>
          <a:xfrm>
            <a:off x="6400800" y="1371600"/>
            <a:ext cx="5029200" cy="411480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Lorem ipsum dolor sit amet. Lorem ipsum dolor sit amet. Lorem ipsum dolor sit amet. Lorem ipsum dolor sit amet. Lorem ipsum dolor sit amet. Lorem ipsum dolor sit amet. Lorem ipsum dolor sit amet. Lorem ipsum dolor sit amet. Lorem ipsum dolor sit amet. Lorem ipsum dolor sit amet.</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640080"/>
            <a:ext cx="5029200" cy="2377440"/>
          </a:xfrm>
          <a:prstGeom prst="rect">
            <a:avLst/>
          </a:prstGeom>
          <a:solidFill>
            <a:srgbClr val="F4F4F4"/>
          </a:solidFill>
          <a:ln w="9525">
            <a:solidFill>
              <a:srgbClr val="E3E3E3"/>
            </a:solidFill>
            <a:prstDash val="solid"/>
          </a:ln>
        </p:spPr>
      </p:sp>
      <p:sp>
        <p:nvSpPr>
          <p:cNvPr id="3" name="Text 1"/>
          <p:cNvSpPr/>
          <p:nvPr/>
        </p:nvSpPr>
        <p:spPr>
          <a:xfrm>
            <a:off x="457200" y="1645920"/>
            <a:ext cx="5029200" cy="365760"/>
          </a:xfrm>
          <a:prstGeom prst="rect">
            <a:avLst/>
          </a:prstGeom>
          <a:noFill/>
          <a:ln/>
        </p:spPr>
        <p:txBody>
          <a:bodyPr wrap="square" lIns="0" tIns="0" rIns="0" bIns="0" rtlCol="0" anchor="ctr"/>
          <a:lstStyle/>
          <a:p>
            <a:pPr algn="ctr" indent="0" marL="0">
              <a:buNone/>
            </a:pPr>
            <a:r>
              <a:rPr lang="en-US" sz="1100" dirty="0">
                <a:solidFill>
                  <a:srgbClr val="929295"/>
                </a:solidFill>
                <a:latin typeface="Figtree" pitchFamily="34" charset="0"/>
                <a:ea typeface="Figtree" pitchFamily="34" charset="-122"/>
                <a:cs typeface="Figtree" pitchFamily="34" charset="-120"/>
              </a:rPr>
              <a:t>Image</a:t>
            </a:r>
            <a:endParaRPr lang="en-US" sz="1100" dirty="0"/>
          </a:p>
        </p:txBody>
      </p:sp>
      <p:sp>
        <p:nvSpPr>
          <p:cNvPr id="4" name="Shape 2"/>
          <p:cNvSpPr/>
          <p:nvPr/>
        </p:nvSpPr>
        <p:spPr>
          <a:xfrm>
            <a:off x="457200" y="3200400"/>
            <a:ext cx="5029200" cy="2377440"/>
          </a:xfrm>
          <a:prstGeom prst="rect">
            <a:avLst/>
          </a:prstGeom>
          <a:solidFill>
            <a:srgbClr val="F4F4F4"/>
          </a:solidFill>
          <a:ln w="9525">
            <a:solidFill>
              <a:srgbClr val="E3E3E3"/>
            </a:solidFill>
            <a:prstDash val="solid"/>
          </a:ln>
        </p:spPr>
      </p:sp>
      <p:sp>
        <p:nvSpPr>
          <p:cNvPr id="5" name="Text 3"/>
          <p:cNvSpPr/>
          <p:nvPr/>
        </p:nvSpPr>
        <p:spPr>
          <a:xfrm>
            <a:off x="457200" y="4206240"/>
            <a:ext cx="5029200" cy="365760"/>
          </a:xfrm>
          <a:prstGeom prst="rect">
            <a:avLst/>
          </a:prstGeom>
          <a:noFill/>
          <a:ln/>
        </p:spPr>
        <p:txBody>
          <a:bodyPr wrap="square" lIns="0" tIns="0" rIns="0" bIns="0" rtlCol="0" anchor="ctr"/>
          <a:lstStyle/>
          <a:p>
            <a:pPr algn="ctr" indent="0" marL="0">
              <a:buNone/>
            </a:pPr>
            <a:r>
              <a:rPr lang="en-US" sz="1100" dirty="0">
                <a:solidFill>
                  <a:srgbClr val="929295"/>
                </a:solidFill>
                <a:latin typeface="Figtree" pitchFamily="34" charset="0"/>
                <a:ea typeface="Figtree" pitchFamily="34" charset="-122"/>
                <a:cs typeface="Figtree" pitchFamily="34" charset="-120"/>
              </a:rPr>
              <a:t>Image</a:t>
            </a:r>
            <a:endParaRPr lang="en-US" sz="1100" dirty="0"/>
          </a:p>
        </p:txBody>
      </p:sp>
      <p:sp>
        <p:nvSpPr>
          <p:cNvPr id="6" name="Text 4"/>
          <p:cNvSpPr/>
          <p:nvPr/>
        </p:nvSpPr>
        <p:spPr>
          <a:xfrm>
            <a:off x="6400800" y="640080"/>
            <a:ext cx="50292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Title</a:t>
            </a:r>
            <a:endParaRPr lang="en-US" sz="3200" dirty="0"/>
          </a:p>
        </p:txBody>
      </p:sp>
      <p:sp>
        <p:nvSpPr>
          <p:cNvPr id="7" name="Text 5"/>
          <p:cNvSpPr/>
          <p:nvPr/>
        </p:nvSpPr>
        <p:spPr>
          <a:xfrm>
            <a:off x="6400800" y="1371600"/>
            <a:ext cx="5029200" cy="411480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Lorem ipsum dolor sit amet. Lorem ipsum dolor sit amet. Lorem ipsum dolor sit amet. Lorem ipsum dolor sit amet. Lorem ipsum dolor sit amet. Lorem ipsum dolor sit amet. Lorem ipsum dolor sit amet. Lorem ipsum dolor sit amet.</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5943600" y="0"/>
            <a:ext cx="6217920" cy="6858000"/>
          </a:xfrm>
          <a:prstGeom prst="rect">
            <a:avLst/>
          </a:prstGeom>
          <a:solidFill>
            <a:srgbClr val="1B1B1B"/>
          </a:solidFill>
          <a:ln/>
        </p:spPr>
      </p:sp>
      <p:sp>
        <p:nvSpPr>
          <p:cNvPr id="3" name="Shape 1"/>
          <p:cNvSpPr/>
          <p:nvPr/>
        </p:nvSpPr>
        <p:spPr>
          <a:xfrm>
            <a:off x="6858000" y="1188720"/>
            <a:ext cx="3017520" cy="3017520"/>
          </a:xfrm>
          <a:prstGeom prst="ellipse">
            <a:avLst/>
          </a:prstGeom>
          <a:ln w="15240">
            <a:solidFill>
              <a:srgbClr val="FFFFFF"/>
            </a:solidFill>
            <a:prstDash val="solid"/>
          </a:ln>
        </p:spPr>
      </p:sp>
      <p:sp>
        <p:nvSpPr>
          <p:cNvPr id="4" name="Shape 2"/>
          <p:cNvSpPr/>
          <p:nvPr/>
        </p:nvSpPr>
        <p:spPr>
          <a:xfrm>
            <a:off x="8229600" y="2286000"/>
            <a:ext cx="3291840" cy="3291840"/>
          </a:xfrm>
          <a:prstGeom prst="ellipse">
            <a:avLst/>
          </a:prstGeom>
          <a:ln w="15240">
            <a:solidFill>
              <a:srgbClr val="FFFFFF"/>
            </a:solidFill>
            <a:prstDash val="solid"/>
          </a:ln>
        </p:spPr>
      </p:sp>
      <p:sp>
        <p:nvSpPr>
          <p:cNvPr id="5" name="Shape 3"/>
          <p:cNvSpPr/>
          <p:nvPr/>
        </p:nvSpPr>
        <p:spPr>
          <a:xfrm>
            <a:off x="7315200" y="3474720"/>
            <a:ext cx="2560320" cy="2560320"/>
          </a:xfrm>
          <a:prstGeom prst="ellipse">
            <a:avLst/>
          </a:prstGeom>
          <a:ln w="15240">
            <a:solidFill>
              <a:srgbClr val="FFFFFF"/>
            </a:solidFill>
            <a:prstDash val="solid"/>
          </a:ln>
        </p:spPr>
      </p:sp>
      <p:sp>
        <p:nvSpPr>
          <p:cNvPr id="6" name="Text 4"/>
          <p:cNvSpPr/>
          <p:nvPr/>
        </p:nvSpPr>
        <p:spPr>
          <a:xfrm>
            <a:off x="457200" y="548640"/>
            <a:ext cx="50292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Title</a:t>
            </a:r>
            <a:endParaRPr lang="en-US" sz="3200" dirty="0"/>
          </a:p>
        </p:txBody>
      </p:sp>
      <p:sp>
        <p:nvSpPr>
          <p:cNvPr id="7" name="Text 5"/>
          <p:cNvSpPr/>
          <p:nvPr/>
        </p:nvSpPr>
        <p:spPr>
          <a:xfrm>
            <a:off x="457200" y="1554480"/>
            <a:ext cx="5029200" cy="457200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Lorem ipsum dolor sit amet. Lorem ipsum dolor sit amet. Lorem ipsum dolor sit amet. Lorem ipsum dolor sit amet. Lorem ipsum dolor sit amet. Lorem ipsum dolor sit amet. Lorem ipsum dolor sit amet. Lorem ipsum dolor sit amet.</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B1B1B"/>
        </a:solidFill>
      </p:bgPr>
    </p:bg>
    <p:spTree>
      <p:nvGrpSpPr>
        <p:cNvPr id="1" name=""/>
        <p:cNvGrpSpPr/>
        <p:nvPr/>
      </p:nvGrpSpPr>
      <p:grpSpPr>
        <a:xfrm>
          <a:off x="0" y="0"/>
          <a:ext cx="0" cy="0"/>
          <a:chOff x="0" y="0"/>
          <a:chExt cx="0" cy="0"/>
        </a:xfrm>
      </p:grpSpPr>
      <p:sp>
        <p:nvSpPr>
          <p:cNvPr id="2" name="Text 0"/>
          <p:cNvSpPr/>
          <p:nvPr/>
        </p:nvSpPr>
        <p:spPr>
          <a:xfrm>
            <a:off x="457200" y="548640"/>
            <a:ext cx="7315200" cy="1097280"/>
          </a:xfrm>
          <a:prstGeom prst="rect">
            <a:avLst/>
          </a:prstGeom>
          <a:noFill/>
          <a:ln/>
        </p:spPr>
        <p:txBody>
          <a:bodyPr wrap="square" lIns="0" tIns="0" rIns="0" bIns="0" rtlCol="0" anchor="ctr"/>
          <a:lstStyle/>
          <a:p>
            <a:pPr indent="0" marL="0">
              <a:buNone/>
            </a:pPr>
            <a:r>
              <a:rPr lang="en-US" sz="3200" dirty="0">
                <a:solidFill>
                  <a:srgbClr val="FFFFFF"/>
                </a:solidFill>
                <a:latin typeface="Figtree SemiBold" pitchFamily="34" charset="0"/>
                <a:ea typeface="Figtree SemiBold" pitchFamily="34" charset="-122"/>
                <a:cs typeface="Figtree SemiBold" pitchFamily="34" charset="-120"/>
              </a:rPr>
              <a:t>Title</a:t>
            </a:r>
            <a:endParaRPr lang="en-US" sz="3200" dirty="0"/>
          </a:p>
        </p:txBody>
      </p:sp>
      <p:sp>
        <p:nvSpPr>
          <p:cNvPr id="3" name="Text 1"/>
          <p:cNvSpPr/>
          <p:nvPr/>
        </p:nvSpPr>
        <p:spPr>
          <a:xfrm>
            <a:off x="457200" y="2286000"/>
            <a:ext cx="7315200" cy="2743200"/>
          </a:xfrm>
          <a:prstGeom prst="rect">
            <a:avLst/>
          </a:prstGeom>
          <a:noFill/>
          <a:ln/>
        </p:spPr>
        <p:txBody>
          <a:bodyPr wrap="square" lIns="0" tIns="0" rIns="0" bIns="0" rtlCol="0" anchor="ctr"/>
          <a:lstStyle/>
          <a:p>
            <a:pPr indent="0" marL="0">
              <a:buNone/>
            </a:pPr>
            <a:r>
              <a:rPr lang="en-US" sz="1400" dirty="0">
                <a:solidFill>
                  <a:srgbClr val="B5B5B5"/>
                </a:solidFill>
                <a:latin typeface="Figtree" pitchFamily="34" charset="0"/>
                <a:ea typeface="Figtree" pitchFamily="34" charset="-122"/>
                <a:cs typeface="Figtree" pitchFamily="34" charset="-120"/>
              </a:rPr>
              <a:t>Lorem ipsum dolor sit amet. Lorem ipsum dolor sit amet. Lorem ipsum dolor sit amet. Lorem ipsum dolor sit amet. Lorem ipsum dolor sit amet. Lorem ipsum dolor sit amet. Lorem ipsum dolor sit amet. Lorem ipsum dolor sit amet.</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1B1B1B"/>
        </a:solidFill>
      </p:bgPr>
    </p:bg>
    <p:spTree>
      <p:nvGrpSpPr>
        <p:cNvPr id="1" name=""/>
        <p:cNvGrpSpPr/>
        <p:nvPr/>
      </p:nvGrpSpPr>
      <p:grpSpPr>
        <a:xfrm>
          <a:off x="0" y="0"/>
          <a:ext cx="0" cy="0"/>
          <a:chOff x="0" y="0"/>
          <a:chExt cx="0" cy="0"/>
        </a:xfrm>
      </p:grpSpPr>
      <p:sp>
        <p:nvSpPr>
          <p:cNvPr id="2" name="Text 0"/>
          <p:cNvSpPr/>
          <p:nvPr/>
        </p:nvSpPr>
        <p:spPr>
          <a:xfrm>
            <a:off x="457200" y="548640"/>
            <a:ext cx="7315200" cy="1097280"/>
          </a:xfrm>
          <a:prstGeom prst="rect">
            <a:avLst/>
          </a:prstGeom>
          <a:noFill/>
          <a:ln/>
        </p:spPr>
        <p:txBody>
          <a:bodyPr wrap="square" lIns="0" tIns="0" rIns="0" bIns="0" rtlCol="0" anchor="ctr"/>
          <a:lstStyle/>
          <a:p>
            <a:pPr indent="0" marL="0">
              <a:buNone/>
            </a:pPr>
            <a:r>
              <a:rPr lang="en-US" sz="3200" dirty="0">
                <a:solidFill>
                  <a:srgbClr val="FFFFFF"/>
                </a:solidFill>
                <a:latin typeface="Figtree SemiBold" pitchFamily="34" charset="0"/>
                <a:ea typeface="Figtree SemiBold" pitchFamily="34" charset="-122"/>
                <a:cs typeface="Figtree SemiBold" pitchFamily="34" charset="-120"/>
              </a:rPr>
              <a:t>Title</a:t>
            </a:r>
            <a:endParaRPr lang="en-US" sz="3200" dirty="0"/>
          </a:p>
        </p:txBody>
      </p:sp>
      <p:sp>
        <p:nvSpPr>
          <p:cNvPr id="3" name="Text 1"/>
          <p:cNvSpPr/>
          <p:nvPr/>
        </p:nvSpPr>
        <p:spPr>
          <a:xfrm>
            <a:off x="457200" y="1645920"/>
            <a:ext cx="3657600" cy="365760"/>
          </a:xfrm>
          <a:prstGeom prst="rect">
            <a:avLst/>
          </a:prstGeom>
          <a:noFill/>
          <a:ln/>
        </p:spPr>
        <p:txBody>
          <a:bodyPr wrap="square" lIns="0" tIns="0" rIns="0" bIns="0" rtlCol="0" anchor="ctr"/>
          <a:lstStyle/>
          <a:p>
            <a:pPr indent="0" marL="0">
              <a:buNone/>
            </a:pPr>
            <a:r>
              <a:rPr lang="en-US" sz="1500" dirty="0">
                <a:solidFill>
                  <a:srgbClr val="FFFFFF"/>
                </a:solidFill>
                <a:latin typeface="Figtree SemiBold" pitchFamily="34" charset="0"/>
                <a:ea typeface="Figtree SemiBold" pitchFamily="34" charset="-122"/>
                <a:cs typeface="Figtree SemiBold" pitchFamily="34" charset="-120"/>
              </a:rPr>
              <a:t>Title</a:t>
            </a:r>
            <a:endParaRPr lang="en-US" sz="1500" dirty="0"/>
          </a:p>
        </p:txBody>
      </p:sp>
      <p:sp>
        <p:nvSpPr>
          <p:cNvPr id="4" name="Text 2"/>
          <p:cNvSpPr/>
          <p:nvPr/>
        </p:nvSpPr>
        <p:spPr>
          <a:xfrm>
            <a:off x="457200" y="2011680"/>
            <a:ext cx="3657600" cy="365760"/>
          </a:xfrm>
          <a:prstGeom prst="rect">
            <a:avLst/>
          </a:prstGeom>
          <a:noFill/>
          <a:ln/>
        </p:spPr>
        <p:txBody>
          <a:bodyPr wrap="square" lIns="0" tIns="0" rIns="0" bIns="0" rtlCol="0" anchor="ctr"/>
          <a:lstStyle/>
          <a:p>
            <a:pPr indent="0" marL="0">
              <a:buNone/>
            </a:pPr>
            <a:r>
              <a:rPr lang="en-US" sz="1400" dirty="0">
                <a:solidFill>
                  <a:srgbClr val="B5B5B5"/>
                </a:solidFill>
                <a:latin typeface="Figtree" pitchFamily="34" charset="0"/>
                <a:ea typeface="Figtree" pitchFamily="34" charset="-122"/>
                <a:cs typeface="Figtree" pitchFamily="34" charset="-120"/>
              </a:rPr>
              <a:t>Subtitle</a:t>
            </a:r>
            <a:endParaRPr lang="en-US" sz="1400" dirty="0"/>
          </a:p>
        </p:txBody>
      </p:sp>
      <p:sp>
        <p:nvSpPr>
          <p:cNvPr id="5" name="Shape 3"/>
          <p:cNvSpPr/>
          <p:nvPr/>
        </p:nvSpPr>
        <p:spPr>
          <a:xfrm>
            <a:off x="457200" y="2560320"/>
            <a:ext cx="3657600" cy="3657600"/>
          </a:xfrm>
          <a:prstGeom prst="rect">
            <a:avLst/>
          </a:prstGeom>
          <a:solidFill>
            <a:srgbClr val="6C6C6C"/>
          </a:solidFill>
          <a:ln/>
        </p:spPr>
      </p:sp>
      <p:sp>
        <p:nvSpPr>
          <p:cNvPr id="6" name="Text 4"/>
          <p:cNvSpPr/>
          <p:nvPr/>
        </p:nvSpPr>
        <p:spPr>
          <a:xfrm>
            <a:off x="4251960" y="1645920"/>
            <a:ext cx="3657600" cy="365760"/>
          </a:xfrm>
          <a:prstGeom prst="rect">
            <a:avLst/>
          </a:prstGeom>
          <a:noFill/>
          <a:ln/>
        </p:spPr>
        <p:txBody>
          <a:bodyPr wrap="square" lIns="0" tIns="0" rIns="0" bIns="0" rtlCol="0" anchor="ctr"/>
          <a:lstStyle/>
          <a:p>
            <a:pPr indent="0" marL="0">
              <a:buNone/>
            </a:pPr>
            <a:r>
              <a:rPr lang="en-US" sz="1500" dirty="0">
                <a:solidFill>
                  <a:srgbClr val="FFFFFF"/>
                </a:solidFill>
                <a:latin typeface="Figtree SemiBold" pitchFamily="34" charset="0"/>
                <a:ea typeface="Figtree SemiBold" pitchFamily="34" charset="-122"/>
                <a:cs typeface="Figtree SemiBold" pitchFamily="34" charset="-120"/>
              </a:rPr>
              <a:t>Title</a:t>
            </a:r>
            <a:endParaRPr lang="en-US" sz="1500" dirty="0"/>
          </a:p>
        </p:txBody>
      </p:sp>
      <p:sp>
        <p:nvSpPr>
          <p:cNvPr id="7" name="Text 5"/>
          <p:cNvSpPr/>
          <p:nvPr/>
        </p:nvSpPr>
        <p:spPr>
          <a:xfrm>
            <a:off x="4251960" y="2011680"/>
            <a:ext cx="3657600" cy="365760"/>
          </a:xfrm>
          <a:prstGeom prst="rect">
            <a:avLst/>
          </a:prstGeom>
          <a:noFill/>
          <a:ln/>
        </p:spPr>
        <p:txBody>
          <a:bodyPr wrap="square" lIns="0" tIns="0" rIns="0" bIns="0" rtlCol="0" anchor="ctr"/>
          <a:lstStyle/>
          <a:p>
            <a:pPr indent="0" marL="0">
              <a:buNone/>
            </a:pPr>
            <a:r>
              <a:rPr lang="en-US" sz="1400" dirty="0">
                <a:solidFill>
                  <a:srgbClr val="B5B5B5"/>
                </a:solidFill>
                <a:latin typeface="Figtree" pitchFamily="34" charset="0"/>
                <a:ea typeface="Figtree" pitchFamily="34" charset="-122"/>
                <a:cs typeface="Figtree" pitchFamily="34" charset="-120"/>
              </a:rPr>
              <a:t>Subtitle</a:t>
            </a:r>
            <a:endParaRPr lang="en-US" sz="1400" dirty="0"/>
          </a:p>
        </p:txBody>
      </p:sp>
      <p:sp>
        <p:nvSpPr>
          <p:cNvPr id="8" name="Shape 6"/>
          <p:cNvSpPr/>
          <p:nvPr/>
        </p:nvSpPr>
        <p:spPr>
          <a:xfrm>
            <a:off x="4251960" y="2560320"/>
            <a:ext cx="3657600" cy="3657600"/>
          </a:xfrm>
          <a:prstGeom prst="rect">
            <a:avLst/>
          </a:prstGeom>
          <a:solidFill>
            <a:srgbClr val="6C6C6C"/>
          </a:solidFill>
          <a:ln/>
        </p:spPr>
      </p:sp>
      <p:sp>
        <p:nvSpPr>
          <p:cNvPr id="9" name="Text 7"/>
          <p:cNvSpPr/>
          <p:nvPr/>
        </p:nvSpPr>
        <p:spPr>
          <a:xfrm>
            <a:off x="8046720" y="1645920"/>
            <a:ext cx="3657600" cy="365760"/>
          </a:xfrm>
          <a:prstGeom prst="rect">
            <a:avLst/>
          </a:prstGeom>
          <a:noFill/>
          <a:ln/>
        </p:spPr>
        <p:txBody>
          <a:bodyPr wrap="square" lIns="0" tIns="0" rIns="0" bIns="0" rtlCol="0" anchor="ctr"/>
          <a:lstStyle/>
          <a:p>
            <a:pPr indent="0" marL="0">
              <a:buNone/>
            </a:pPr>
            <a:r>
              <a:rPr lang="en-US" sz="1500" dirty="0">
                <a:solidFill>
                  <a:srgbClr val="FFFFFF"/>
                </a:solidFill>
                <a:latin typeface="Figtree SemiBold" pitchFamily="34" charset="0"/>
                <a:ea typeface="Figtree SemiBold" pitchFamily="34" charset="-122"/>
                <a:cs typeface="Figtree SemiBold" pitchFamily="34" charset="-120"/>
              </a:rPr>
              <a:t>Title</a:t>
            </a:r>
            <a:endParaRPr lang="en-US" sz="1500" dirty="0"/>
          </a:p>
        </p:txBody>
      </p:sp>
      <p:sp>
        <p:nvSpPr>
          <p:cNvPr id="10" name="Text 8"/>
          <p:cNvSpPr/>
          <p:nvPr/>
        </p:nvSpPr>
        <p:spPr>
          <a:xfrm>
            <a:off x="8046720" y="2011680"/>
            <a:ext cx="3657600" cy="365760"/>
          </a:xfrm>
          <a:prstGeom prst="rect">
            <a:avLst/>
          </a:prstGeom>
          <a:noFill/>
          <a:ln/>
        </p:spPr>
        <p:txBody>
          <a:bodyPr wrap="square" lIns="0" tIns="0" rIns="0" bIns="0" rtlCol="0" anchor="ctr"/>
          <a:lstStyle/>
          <a:p>
            <a:pPr indent="0" marL="0">
              <a:buNone/>
            </a:pPr>
            <a:r>
              <a:rPr lang="en-US" sz="1400" dirty="0">
                <a:solidFill>
                  <a:srgbClr val="B5B5B5"/>
                </a:solidFill>
                <a:latin typeface="Figtree" pitchFamily="34" charset="0"/>
                <a:ea typeface="Figtree" pitchFamily="34" charset="-122"/>
                <a:cs typeface="Figtree" pitchFamily="34" charset="-120"/>
              </a:rPr>
              <a:t>Subtitle</a:t>
            </a:r>
            <a:endParaRPr lang="en-US" sz="1400" dirty="0"/>
          </a:p>
        </p:txBody>
      </p:sp>
      <p:sp>
        <p:nvSpPr>
          <p:cNvPr id="11" name="Shape 9"/>
          <p:cNvSpPr/>
          <p:nvPr/>
        </p:nvSpPr>
        <p:spPr>
          <a:xfrm>
            <a:off x="8046720" y="2560320"/>
            <a:ext cx="3657600" cy="3657600"/>
          </a:xfrm>
          <a:prstGeom prst="rect">
            <a:avLst/>
          </a:prstGeom>
          <a:solidFill>
            <a:srgbClr val="6C6C6C"/>
          </a:solidFill>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548640"/>
            <a:ext cx="10972800" cy="320040"/>
          </a:xfrm>
          <a:prstGeom prst="rect">
            <a:avLst/>
          </a:prstGeom>
          <a:noFill/>
          <a:ln/>
        </p:spPr>
        <p:txBody>
          <a:bodyPr wrap="square" lIns="0" tIns="0" rIns="0" bIns="0" rtlCol="0" anchor="ctr"/>
          <a:lstStyle/>
          <a:p>
            <a:pPr indent="0" marL="0">
              <a:buNone/>
            </a:pPr>
            <a:r>
              <a:rPr lang="en-US" sz="1100" spc="400" kern="0" dirty="0">
                <a:solidFill>
                  <a:srgbClr val="757474"/>
                </a:solidFill>
                <a:latin typeface="Figtree SemiBold" pitchFamily="34" charset="0"/>
                <a:ea typeface="Figtree SemiBold" pitchFamily="34" charset="-122"/>
                <a:cs typeface="Figtree SemiBold" pitchFamily="34" charset="-120"/>
              </a:rPr>
              <a:t>TRACTION</a:t>
            </a:r>
            <a:endParaRPr lang="en-US" sz="1100" dirty="0"/>
          </a:p>
        </p:txBody>
      </p:sp>
      <p:sp>
        <p:nvSpPr>
          <p:cNvPr id="3" name="Text 1"/>
          <p:cNvSpPr/>
          <p:nvPr/>
        </p:nvSpPr>
        <p:spPr>
          <a:xfrm>
            <a:off x="457200" y="914400"/>
            <a:ext cx="109728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Six weeks post-launch</a:t>
            </a:r>
            <a:endParaRPr lang="en-US" sz="3200" dirty="0"/>
          </a:p>
        </p:txBody>
      </p:sp>
      <p:sp>
        <p:nvSpPr>
          <p:cNvPr id="4" name="Shape 2"/>
          <p:cNvSpPr/>
          <p:nvPr/>
        </p:nvSpPr>
        <p:spPr>
          <a:xfrm>
            <a:off x="457200" y="1828800"/>
            <a:ext cx="11247120" cy="0"/>
          </a:xfrm>
          <a:prstGeom prst="line">
            <a:avLst/>
          </a:prstGeom>
          <a:noFill/>
          <a:ln w="9525">
            <a:solidFill>
              <a:srgbClr val="E3E3E3"/>
            </a:solidFill>
            <a:prstDash val="solid"/>
          </a:ln>
        </p:spPr>
      </p:sp>
      <p:sp>
        <p:nvSpPr>
          <p:cNvPr id="5" name="Text 3"/>
          <p:cNvSpPr/>
          <p:nvPr/>
        </p:nvSpPr>
        <p:spPr>
          <a:xfrm>
            <a:off x="457200" y="2011680"/>
            <a:ext cx="2628900" cy="365760"/>
          </a:xfrm>
          <a:prstGeom prst="rect">
            <a:avLst/>
          </a:prstGeom>
          <a:noFill/>
          <a:ln/>
        </p:spPr>
        <p:txBody>
          <a:bodyPr wrap="square" lIns="0" tIns="0" rIns="0" bIns="0" rtlCol="0" anchor="ctr"/>
          <a:lstStyle/>
          <a:p>
            <a:pPr indent="0" marL="0">
              <a:buNone/>
            </a:pPr>
            <a:r>
              <a:rPr lang="en-US" sz="1500" dirty="0">
                <a:solidFill>
                  <a:srgbClr val="1B1B1B"/>
                </a:solidFill>
                <a:latin typeface="Figtree SemiBold" pitchFamily="34" charset="0"/>
                <a:ea typeface="Figtree SemiBold" pitchFamily="34" charset="-122"/>
                <a:cs typeface="Figtree SemiBold" pitchFamily="34" charset="-120"/>
              </a:rPr>
              <a:t>Title</a:t>
            </a:r>
            <a:endParaRPr lang="en-US" sz="1500" dirty="0"/>
          </a:p>
        </p:txBody>
      </p:sp>
      <p:sp>
        <p:nvSpPr>
          <p:cNvPr id="6" name="Text 4"/>
          <p:cNvSpPr/>
          <p:nvPr/>
        </p:nvSpPr>
        <p:spPr>
          <a:xfrm>
            <a:off x="457200" y="2377440"/>
            <a:ext cx="2628900" cy="36576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Subtitle</a:t>
            </a:r>
            <a:endParaRPr lang="en-US" sz="1400" dirty="0"/>
          </a:p>
        </p:txBody>
      </p:sp>
      <p:sp>
        <p:nvSpPr>
          <p:cNvPr id="7" name="Text 5"/>
          <p:cNvSpPr/>
          <p:nvPr/>
        </p:nvSpPr>
        <p:spPr>
          <a:xfrm>
            <a:off x="3268980" y="2011680"/>
            <a:ext cx="2628900" cy="365760"/>
          </a:xfrm>
          <a:prstGeom prst="rect">
            <a:avLst/>
          </a:prstGeom>
          <a:noFill/>
          <a:ln/>
        </p:spPr>
        <p:txBody>
          <a:bodyPr wrap="square" lIns="0" tIns="0" rIns="0" bIns="0" rtlCol="0" anchor="ctr"/>
          <a:lstStyle/>
          <a:p>
            <a:pPr indent="0" marL="0">
              <a:buNone/>
            </a:pPr>
            <a:r>
              <a:rPr lang="en-US" sz="1500" dirty="0">
                <a:solidFill>
                  <a:srgbClr val="1B1B1B"/>
                </a:solidFill>
                <a:latin typeface="Figtree SemiBold" pitchFamily="34" charset="0"/>
                <a:ea typeface="Figtree SemiBold" pitchFamily="34" charset="-122"/>
                <a:cs typeface="Figtree SemiBold" pitchFamily="34" charset="-120"/>
              </a:rPr>
              <a:t>Title</a:t>
            </a:r>
            <a:endParaRPr lang="en-US" sz="1500" dirty="0"/>
          </a:p>
        </p:txBody>
      </p:sp>
      <p:sp>
        <p:nvSpPr>
          <p:cNvPr id="8" name="Text 6"/>
          <p:cNvSpPr/>
          <p:nvPr/>
        </p:nvSpPr>
        <p:spPr>
          <a:xfrm>
            <a:off x="3268980" y="2377440"/>
            <a:ext cx="2628900" cy="36576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Subtitle</a:t>
            </a:r>
            <a:endParaRPr lang="en-US" sz="1400" dirty="0"/>
          </a:p>
        </p:txBody>
      </p:sp>
      <p:sp>
        <p:nvSpPr>
          <p:cNvPr id="9" name="Text 7"/>
          <p:cNvSpPr/>
          <p:nvPr/>
        </p:nvSpPr>
        <p:spPr>
          <a:xfrm>
            <a:off x="6080760" y="2011680"/>
            <a:ext cx="2628900" cy="365760"/>
          </a:xfrm>
          <a:prstGeom prst="rect">
            <a:avLst/>
          </a:prstGeom>
          <a:noFill/>
          <a:ln/>
        </p:spPr>
        <p:txBody>
          <a:bodyPr wrap="square" lIns="0" tIns="0" rIns="0" bIns="0" rtlCol="0" anchor="ctr"/>
          <a:lstStyle/>
          <a:p>
            <a:pPr indent="0" marL="0">
              <a:buNone/>
            </a:pPr>
            <a:r>
              <a:rPr lang="en-US" sz="1500" dirty="0">
                <a:solidFill>
                  <a:srgbClr val="1B1B1B"/>
                </a:solidFill>
                <a:latin typeface="Figtree SemiBold" pitchFamily="34" charset="0"/>
                <a:ea typeface="Figtree SemiBold" pitchFamily="34" charset="-122"/>
                <a:cs typeface="Figtree SemiBold" pitchFamily="34" charset="-120"/>
              </a:rPr>
              <a:t>Title</a:t>
            </a:r>
            <a:endParaRPr lang="en-US" sz="1500" dirty="0"/>
          </a:p>
        </p:txBody>
      </p:sp>
      <p:sp>
        <p:nvSpPr>
          <p:cNvPr id="10" name="Text 8"/>
          <p:cNvSpPr/>
          <p:nvPr/>
        </p:nvSpPr>
        <p:spPr>
          <a:xfrm>
            <a:off x="6080760" y="2377440"/>
            <a:ext cx="2628900" cy="36576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Subtitle</a:t>
            </a:r>
            <a:endParaRPr lang="en-US" sz="1400" dirty="0"/>
          </a:p>
        </p:txBody>
      </p:sp>
      <p:sp>
        <p:nvSpPr>
          <p:cNvPr id="11" name="Text 9"/>
          <p:cNvSpPr/>
          <p:nvPr/>
        </p:nvSpPr>
        <p:spPr>
          <a:xfrm>
            <a:off x="8892540" y="2011680"/>
            <a:ext cx="2628900" cy="365760"/>
          </a:xfrm>
          <a:prstGeom prst="rect">
            <a:avLst/>
          </a:prstGeom>
          <a:noFill/>
          <a:ln/>
        </p:spPr>
        <p:txBody>
          <a:bodyPr wrap="square" lIns="0" tIns="0" rIns="0" bIns="0" rtlCol="0" anchor="ctr"/>
          <a:lstStyle/>
          <a:p>
            <a:pPr indent="0" marL="0">
              <a:buNone/>
            </a:pPr>
            <a:r>
              <a:rPr lang="en-US" sz="1500" dirty="0">
                <a:solidFill>
                  <a:srgbClr val="1B1B1B"/>
                </a:solidFill>
                <a:latin typeface="Figtree SemiBold" pitchFamily="34" charset="0"/>
                <a:ea typeface="Figtree SemiBold" pitchFamily="34" charset="-122"/>
                <a:cs typeface="Figtree SemiBold" pitchFamily="34" charset="-120"/>
              </a:rPr>
              <a:t>Title</a:t>
            </a:r>
            <a:endParaRPr lang="en-US" sz="1500" dirty="0"/>
          </a:p>
        </p:txBody>
      </p:sp>
      <p:sp>
        <p:nvSpPr>
          <p:cNvPr id="12" name="Text 10"/>
          <p:cNvSpPr/>
          <p:nvPr/>
        </p:nvSpPr>
        <p:spPr>
          <a:xfrm>
            <a:off x="8892540" y="2377440"/>
            <a:ext cx="2628900" cy="36576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Subtitle</a:t>
            </a:r>
            <a:endParaRPr lang="en-US" sz="1400" dirty="0"/>
          </a:p>
        </p:txBody>
      </p:sp>
      <p:sp>
        <p:nvSpPr>
          <p:cNvPr id="13" name="Shape 11"/>
          <p:cNvSpPr/>
          <p:nvPr/>
        </p:nvSpPr>
        <p:spPr>
          <a:xfrm>
            <a:off x="457200" y="2926080"/>
            <a:ext cx="11247120" cy="0"/>
          </a:xfrm>
          <a:prstGeom prst="line">
            <a:avLst/>
          </a:prstGeom>
          <a:noFill/>
          <a:ln w="9525">
            <a:solidFill>
              <a:srgbClr val="E3E3E3"/>
            </a:solidFill>
            <a:prstDash val="solid"/>
          </a:ln>
        </p:spPr>
      </p:sp>
      <p:sp>
        <p:nvSpPr>
          <p:cNvPr id="14" name="Text 12"/>
          <p:cNvSpPr/>
          <p:nvPr/>
        </p:nvSpPr>
        <p:spPr>
          <a:xfrm>
            <a:off x="457200" y="3200400"/>
            <a:ext cx="7772400" cy="1463040"/>
          </a:xfrm>
          <a:prstGeom prst="rect">
            <a:avLst/>
          </a:prstGeom>
          <a:noFill/>
          <a:ln/>
        </p:spPr>
        <p:txBody>
          <a:bodyPr wrap="square" lIns="0" tIns="0" rIns="0" bIns="0" rtlCol="0" anchor="ctr"/>
          <a:lstStyle/>
          <a:p>
            <a:pPr indent="0" marL="0">
              <a:buNone/>
            </a:pPr>
            <a:r>
              <a:rPr lang="en-US" sz="1600" i="1" dirty="0">
                <a:solidFill>
                  <a:srgbClr val="1B1B1B"/>
                </a:solidFill>
                <a:latin typeface="Figtree" pitchFamily="34" charset="0"/>
                <a:ea typeface="Figtree" pitchFamily="34" charset="-122"/>
                <a:cs typeface="Figtree" pitchFamily="34" charset="-120"/>
              </a:rPr>
              <a:t>"Very impressed by Axon. Strong capabilities in medicinal chemistry — SAR analysis, molecular docking, patent searches. Generates comprehensive results from minimal input."</a:t>
            </a:r>
            <a:endParaRPr lang="en-US" sz="1600" dirty="0"/>
          </a:p>
        </p:txBody>
      </p:sp>
      <p:sp>
        <p:nvSpPr>
          <p:cNvPr id="15" name="Text 13"/>
          <p:cNvSpPr/>
          <p:nvPr/>
        </p:nvSpPr>
        <p:spPr>
          <a:xfrm>
            <a:off x="457200" y="4937760"/>
            <a:ext cx="7772400" cy="365760"/>
          </a:xfrm>
          <a:prstGeom prst="rect">
            <a:avLst/>
          </a:prstGeom>
          <a:noFill/>
          <a:ln/>
        </p:spPr>
        <p:txBody>
          <a:bodyPr wrap="square" lIns="0" tIns="0" rIns="0" bIns="0" rtlCol="0" anchor="ctr"/>
          <a:lstStyle/>
          <a:p>
            <a:pPr indent="0" marL="0">
              <a:buNone/>
            </a:pPr>
            <a:r>
              <a:rPr lang="en-US" sz="1100" dirty="0">
                <a:solidFill>
                  <a:srgbClr val="535353"/>
                </a:solidFill>
                <a:latin typeface="Figtree" pitchFamily="34" charset="0"/>
                <a:ea typeface="Figtree" pitchFamily="34" charset="-122"/>
                <a:cs typeface="Figtree" pitchFamily="34" charset="-120"/>
              </a:rPr>
              <a:t>— Scientific director, top 50 global pharma company</a:t>
            </a:r>
            <a:endParaRPr lang="en-US" sz="1100" dirty="0"/>
          </a:p>
        </p:txBody>
      </p:sp>
      <p:sp>
        <p:nvSpPr>
          <p:cNvPr id="16" name="Shape 14"/>
          <p:cNvSpPr/>
          <p:nvPr/>
        </p:nvSpPr>
        <p:spPr>
          <a:xfrm>
            <a:off x="8686800" y="3108960"/>
            <a:ext cx="3017520" cy="3200400"/>
          </a:xfrm>
          <a:prstGeom prst="rect">
            <a:avLst/>
          </a:prstGeom>
          <a:solidFill>
            <a:srgbClr val="F4F4F4"/>
          </a:solidFill>
          <a:ln w="9525">
            <a:solidFill>
              <a:srgbClr val="E3E3E3"/>
            </a:solidFill>
            <a:prstDash val="solid"/>
          </a:ln>
        </p:spPr>
      </p:sp>
      <p:sp>
        <p:nvSpPr>
          <p:cNvPr id="17" name="Text 15"/>
          <p:cNvSpPr/>
          <p:nvPr/>
        </p:nvSpPr>
        <p:spPr>
          <a:xfrm>
            <a:off x="8686800" y="4526280"/>
            <a:ext cx="3017520" cy="365760"/>
          </a:xfrm>
          <a:prstGeom prst="rect">
            <a:avLst/>
          </a:prstGeom>
          <a:noFill/>
          <a:ln/>
        </p:spPr>
        <p:txBody>
          <a:bodyPr wrap="square" lIns="0" tIns="0" rIns="0" bIns="0" rtlCol="0" anchor="ctr"/>
          <a:lstStyle/>
          <a:p>
            <a:pPr algn="ctr" indent="0" marL="0">
              <a:buNone/>
            </a:pPr>
            <a:r>
              <a:rPr lang="en-US" sz="1100" dirty="0">
                <a:solidFill>
                  <a:srgbClr val="929295"/>
                </a:solidFill>
                <a:latin typeface="Figtree" pitchFamily="34" charset="0"/>
                <a:ea typeface="Figtree" pitchFamily="34" charset="-122"/>
                <a:cs typeface="Figtree" pitchFamily="34" charset="-120"/>
              </a:rPr>
              <a:t>Image</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65760"/>
            <a:ext cx="10972800" cy="320040"/>
          </a:xfrm>
          <a:prstGeom prst="rect">
            <a:avLst/>
          </a:prstGeom>
          <a:noFill/>
          <a:ln/>
        </p:spPr>
        <p:txBody>
          <a:bodyPr wrap="square" lIns="0" tIns="0" rIns="0" bIns="0" rtlCol="0" anchor="ctr"/>
          <a:lstStyle/>
          <a:p>
            <a:pPr indent="0" marL="0">
              <a:buNone/>
            </a:pPr>
            <a:r>
              <a:rPr lang="en-US" sz="1100" spc="400" kern="0" dirty="0">
                <a:solidFill>
                  <a:srgbClr val="757474"/>
                </a:solidFill>
                <a:latin typeface="Figtree SemiBold" pitchFamily="34" charset="0"/>
                <a:ea typeface="Figtree SemiBold" pitchFamily="34" charset="-122"/>
                <a:cs typeface="Figtree SemiBold" pitchFamily="34" charset="-120"/>
              </a:rPr>
              <a:t>VALUE SHOWCASE</a:t>
            </a:r>
            <a:endParaRPr lang="en-US" sz="1100" dirty="0"/>
          </a:p>
        </p:txBody>
      </p:sp>
      <p:sp>
        <p:nvSpPr>
          <p:cNvPr id="3" name="Text 1"/>
          <p:cNvSpPr/>
          <p:nvPr/>
        </p:nvSpPr>
        <p:spPr>
          <a:xfrm>
            <a:off x="457200" y="685800"/>
            <a:ext cx="10972800" cy="1097280"/>
          </a:xfrm>
          <a:prstGeom prst="rect">
            <a:avLst/>
          </a:prstGeom>
          <a:noFill/>
          <a:ln/>
        </p:spPr>
        <p:txBody>
          <a:bodyPr wrap="square" lIns="0" tIns="0" rIns="0" bIns="0" rtlCol="0" anchor="ctr"/>
          <a:lstStyle/>
          <a:p>
            <a:pPr indent="0" marL="0">
              <a:buNone/>
            </a:pPr>
            <a:r>
              <a:rPr lang="en-US" sz="2600" dirty="0">
                <a:solidFill>
                  <a:srgbClr val="1B1B1B"/>
                </a:solidFill>
                <a:latin typeface="Figtree SemiBold" pitchFamily="34" charset="0"/>
                <a:ea typeface="Figtree SemiBold" pitchFamily="34" charset="-122"/>
                <a:cs typeface="Figtree SemiBold" pitchFamily="34" charset="-120"/>
              </a:rPr>
              <a:t>Pharma is complex. Axon runs the gamut</a:t>
            </a:r>
            <a:endParaRPr lang="en-US" sz="2600" dirty="0"/>
          </a:p>
        </p:txBody>
      </p:sp>
      <p:graphicFrame>
        <p:nvGraphicFramePr>
          <p:cNvPr id="20" name="Table 0"/>
          <p:cNvGraphicFramePr>
            <a:graphicFrameLocks noGrp="1"/>
          </p:cNvGraphicFramePr>
          <p:nvPr>
            <p:extLst>
              <p:ext uri="{D42A27DB-BD31-4B8C-83A1-F6EECF244321}">
                <p14:modId xmlns:p14="http://schemas.microsoft.com/office/powerpoint/2010/main" val="1579011935"/>
              </p:ext>
            </p:extLst>
          </p:nvPr>
        </p:nvGraphicFramePr>
        <p:xfrm>
          <a:off x="457200" y="1691640"/>
          <a:ext cx="11247120" cy="914400"/>
        </p:xfrm>
        <a:graphic>
          <a:graphicData uri="http://schemas.openxmlformats.org/drawingml/2006/table">
            <a:tbl>
              <a:tblPr/>
              <a:tblGrid>
                <a:gridCol w="1463040"/>
                <a:gridCol w="1956816"/>
                <a:gridCol w="1956816"/>
                <a:gridCol w="1956816"/>
                <a:gridCol w="1956816"/>
                <a:gridCol w="1956816"/>
              </a:tblGrid>
              <a:tr h="960120">
                <a:tc>
                  <a:txBody>
                    <a:bodyPr/>
                    <a:lstStyle/>
                    <a:p>
                      <a:pPr algn="l" indent="0" marL="0">
                        <a:buNone/>
                      </a:pP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Structure Prediction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Rational Design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HT Molecular Design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ADMET Prediction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Patent &amp; Literature</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r>
              <a:tr h="960120">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Small molecule</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Use RDKit to generate conformers</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Dock imatinib into the ABL kinase pocket</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Use IRBN/INT to generate novel KRAS G12C inhibitors</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Predict ADMET properties for FDA-approved kinase inhibitors</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Can you extract structure and activity data?</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960120">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GPCR</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Predict the structure of the human A2A receptor</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Dock suramin into the orexin receptor</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Dock screen GPCR inhibitors for the active site</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Predict CNS penetration and metabolic profiles</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Find recent patents on orexin receptor antagonists</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960120">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Macrocyclic Peptide</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Predict the structure of cyclic RGD peptide</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Dock the macrocyclic peptide into the MDM2-p53 interaction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Optimize a macrocycle peptide inhibitor for MDM2-p53</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Pending…</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Find the lead patent for semaglutide (GLP-1 receptor agonist)</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960120">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Antibody / Nanobody</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Can we predict a structure for the bimagrumab activin 2A complex?</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Use structure-guided design to find mutations that increase binding</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Pending…</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Pending…</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Extract structure and activity data from patent WO2020821026.</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548640"/>
            <a:ext cx="73152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Agenda</a:t>
            </a:r>
            <a:endParaRPr lang="en-US" sz="3200" dirty="0"/>
          </a:p>
        </p:txBody>
      </p:sp>
      <p:sp>
        <p:nvSpPr>
          <p:cNvPr id="3" name="Text 1"/>
          <p:cNvSpPr/>
          <p:nvPr/>
        </p:nvSpPr>
        <p:spPr>
          <a:xfrm>
            <a:off x="457200" y="1828800"/>
            <a:ext cx="9144000" cy="411480"/>
          </a:xfrm>
          <a:prstGeom prst="rect">
            <a:avLst/>
          </a:prstGeom>
          <a:noFill/>
          <a:ln/>
        </p:spPr>
        <p:txBody>
          <a:bodyPr wrap="square" lIns="0" tIns="0" rIns="0" bIns="0" rtlCol="0" anchor="ctr"/>
          <a:lstStyle/>
          <a:p>
            <a:pPr indent="0" marL="0">
              <a:buNone/>
            </a:pPr>
            <a:r>
              <a:rPr lang="en-US" sz="1500" dirty="0">
                <a:solidFill>
                  <a:srgbClr val="1B1B1B"/>
                </a:solidFill>
                <a:latin typeface="Figtree" pitchFamily="34" charset="0"/>
                <a:ea typeface="Figtree" pitchFamily="34" charset="-122"/>
                <a:cs typeface="Figtree" pitchFamily="34" charset="-120"/>
              </a:rPr>
              <a:t>Section</a:t>
            </a:r>
            <a:endParaRPr lang="en-US" sz="1500" dirty="0"/>
          </a:p>
        </p:txBody>
      </p:sp>
      <p:sp>
        <p:nvSpPr>
          <p:cNvPr id="4" name="Text 2"/>
          <p:cNvSpPr/>
          <p:nvPr/>
        </p:nvSpPr>
        <p:spPr>
          <a:xfrm>
            <a:off x="10789920" y="1828800"/>
            <a:ext cx="914400" cy="411480"/>
          </a:xfrm>
          <a:prstGeom prst="rect">
            <a:avLst/>
          </a:prstGeom>
          <a:noFill/>
          <a:ln/>
        </p:spPr>
        <p:txBody>
          <a:bodyPr wrap="square" lIns="0" tIns="0" rIns="0" bIns="0" rtlCol="0" anchor="ctr"/>
          <a:lstStyle/>
          <a:p>
            <a:pPr algn="r" indent="0" marL="0">
              <a:buNone/>
            </a:pPr>
            <a:r>
              <a:rPr lang="en-US" sz="1300" dirty="0">
                <a:solidFill>
                  <a:srgbClr val="929295"/>
                </a:solidFill>
                <a:latin typeface="Geist Mono" pitchFamily="34" charset="0"/>
                <a:ea typeface="Geist Mono" pitchFamily="34" charset="-122"/>
                <a:cs typeface="Geist Mono" pitchFamily="34" charset="-120"/>
              </a:rPr>
              <a:t>01</a:t>
            </a:r>
            <a:endParaRPr lang="en-US" sz="1300" dirty="0"/>
          </a:p>
        </p:txBody>
      </p:sp>
      <p:sp>
        <p:nvSpPr>
          <p:cNvPr id="5" name="Shape 3"/>
          <p:cNvSpPr/>
          <p:nvPr/>
        </p:nvSpPr>
        <p:spPr>
          <a:xfrm>
            <a:off x="457200" y="2377440"/>
            <a:ext cx="11247120" cy="0"/>
          </a:xfrm>
          <a:prstGeom prst="line">
            <a:avLst/>
          </a:prstGeom>
          <a:noFill/>
          <a:ln w="9525">
            <a:solidFill>
              <a:srgbClr val="E3E3E3"/>
            </a:solidFill>
            <a:prstDash val="solid"/>
          </a:ln>
        </p:spPr>
      </p:sp>
      <p:sp>
        <p:nvSpPr>
          <p:cNvPr id="6" name="Text 4"/>
          <p:cNvSpPr/>
          <p:nvPr/>
        </p:nvSpPr>
        <p:spPr>
          <a:xfrm>
            <a:off x="457200" y="2423160"/>
            <a:ext cx="9144000" cy="411480"/>
          </a:xfrm>
          <a:prstGeom prst="rect">
            <a:avLst/>
          </a:prstGeom>
          <a:noFill/>
          <a:ln/>
        </p:spPr>
        <p:txBody>
          <a:bodyPr wrap="square" lIns="0" tIns="0" rIns="0" bIns="0" rtlCol="0" anchor="ctr"/>
          <a:lstStyle/>
          <a:p>
            <a:pPr indent="0" marL="0">
              <a:buNone/>
            </a:pPr>
            <a:r>
              <a:rPr lang="en-US" sz="1500" dirty="0">
                <a:solidFill>
                  <a:srgbClr val="1B1B1B"/>
                </a:solidFill>
                <a:latin typeface="Figtree" pitchFamily="34" charset="0"/>
                <a:ea typeface="Figtree" pitchFamily="34" charset="-122"/>
                <a:cs typeface="Figtree" pitchFamily="34" charset="-120"/>
              </a:rPr>
              <a:t>Goals</a:t>
            </a:r>
            <a:endParaRPr lang="en-US" sz="1500" dirty="0"/>
          </a:p>
        </p:txBody>
      </p:sp>
      <p:sp>
        <p:nvSpPr>
          <p:cNvPr id="7" name="Text 5"/>
          <p:cNvSpPr/>
          <p:nvPr/>
        </p:nvSpPr>
        <p:spPr>
          <a:xfrm>
            <a:off x="10789920" y="2423160"/>
            <a:ext cx="914400" cy="411480"/>
          </a:xfrm>
          <a:prstGeom prst="rect">
            <a:avLst/>
          </a:prstGeom>
          <a:noFill/>
          <a:ln/>
        </p:spPr>
        <p:txBody>
          <a:bodyPr wrap="square" lIns="0" tIns="0" rIns="0" bIns="0" rtlCol="0" anchor="ctr"/>
          <a:lstStyle/>
          <a:p>
            <a:pPr algn="r" indent="0" marL="0">
              <a:buNone/>
            </a:pPr>
            <a:r>
              <a:rPr lang="en-US" sz="1300" dirty="0">
                <a:solidFill>
                  <a:srgbClr val="929295"/>
                </a:solidFill>
                <a:latin typeface="Geist Mono" pitchFamily="34" charset="0"/>
                <a:ea typeface="Geist Mono" pitchFamily="34" charset="-122"/>
                <a:cs typeface="Geist Mono" pitchFamily="34" charset="-120"/>
              </a:rPr>
              <a:t>02</a:t>
            </a:r>
            <a:endParaRPr lang="en-US" sz="1300" dirty="0"/>
          </a:p>
        </p:txBody>
      </p:sp>
      <p:sp>
        <p:nvSpPr>
          <p:cNvPr id="8" name="Shape 6"/>
          <p:cNvSpPr/>
          <p:nvPr/>
        </p:nvSpPr>
        <p:spPr>
          <a:xfrm>
            <a:off x="457200" y="2971800"/>
            <a:ext cx="11247120" cy="0"/>
          </a:xfrm>
          <a:prstGeom prst="line">
            <a:avLst/>
          </a:prstGeom>
          <a:noFill/>
          <a:ln w="9525">
            <a:solidFill>
              <a:srgbClr val="E3E3E3"/>
            </a:solidFill>
            <a:prstDash val="solid"/>
          </a:ln>
        </p:spPr>
      </p:sp>
      <p:sp>
        <p:nvSpPr>
          <p:cNvPr id="9" name="Text 7"/>
          <p:cNvSpPr/>
          <p:nvPr/>
        </p:nvSpPr>
        <p:spPr>
          <a:xfrm>
            <a:off x="457200" y="3017520"/>
            <a:ext cx="9144000" cy="411480"/>
          </a:xfrm>
          <a:prstGeom prst="rect">
            <a:avLst/>
          </a:prstGeom>
          <a:noFill/>
          <a:ln/>
        </p:spPr>
        <p:txBody>
          <a:bodyPr wrap="square" lIns="0" tIns="0" rIns="0" bIns="0" rtlCol="0" anchor="ctr"/>
          <a:lstStyle/>
          <a:p>
            <a:pPr indent="0" marL="0">
              <a:buNone/>
            </a:pPr>
            <a:r>
              <a:rPr lang="en-US" sz="1500" dirty="0">
                <a:solidFill>
                  <a:srgbClr val="1B1B1B"/>
                </a:solidFill>
                <a:latin typeface="Figtree" pitchFamily="34" charset="0"/>
                <a:ea typeface="Figtree" pitchFamily="34" charset="-122"/>
                <a:cs typeface="Figtree" pitchFamily="34" charset="-120"/>
              </a:rPr>
              <a:t>Goals</a:t>
            </a:r>
            <a:endParaRPr lang="en-US" sz="1500" dirty="0"/>
          </a:p>
        </p:txBody>
      </p:sp>
      <p:sp>
        <p:nvSpPr>
          <p:cNvPr id="10" name="Text 8"/>
          <p:cNvSpPr/>
          <p:nvPr/>
        </p:nvSpPr>
        <p:spPr>
          <a:xfrm>
            <a:off x="10789920" y="3017520"/>
            <a:ext cx="914400" cy="411480"/>
          </a:xfrm>
          <a:prstGeom prst="rect">
            <a:avLst/>
          </a:prstGeom>
          <a:noFill/>
          <a:ln/>
        </p:spPr>
        <p:txBody>
          <a:bodyPr wrap="square" lIns="0" tIns="0" rIns="0" bIns="0" rtlCol="0" anchor="ctr"/>
          <a:lstStyle/>
          <a:p>
            <a:pPr algn="r" indent="0" marL="0">
              <a:buNone/>
            </a:pPr>
            <a:r>
              <a:rPr lang="en-US" sz="1300" dirty="0">
                <a:solidFill>
                  <a:srgbClr val="929295"/>
                </a:solidFill>
                <a:latin typeface="Geist Mono" pitchFamily="34" charset="0"/>
                <a:ea typeface="Geist Mono" pitchFamily="34" charset="-122"/>
                <a:cs typeface="Geist Mono" pitchFamily="34" charset="-120"/>
              </a:rPr>
              <a:t>03</a:t>
            </a:r>
            <a:endParaRPr lang="en-US" sz="1300" dirty="0"/>
          </a:p>
        </p:txBody>
      </p:sp>
      <p:sp>
        <p:nvSpPr>
          <p:cNvPr id="11" name="Shape 9"/>
          <p:cNvSpPr/>
          <p:nvPr/>
        </p:nvSpPr>
        <p:spPr>
          <a:xfrm>
            <a:off x="457200" y="3566160"/>
            <a:ext cx="11247120" cy="0"/>
          </a:xfrm>
          <a:prstGeom prst="line">
            <a:avLst/>
          </a:prstGeom>
          <a:noFill/>
          <a:ln w="9525">
            <a:solidFill>
              <a:srgbClr val="E3E3E3"/>
            </a:solidFill>
            <a:prstDash val="solid"/>
          </a:ln>
        </p:spPr>
      </p:sp>
      <p:sp>
        <p:nvSpPr>
          <p:cNvPr id="12" name="Text 10"/>
          <p:cNvSpPr/>
          <p:nvPr/>
        </p:nvSpPr>
        <p:spPr>
          <a:xfrm>
            <a:off x="457200" y="3611880"/>
            <a:ext cx="9144000" cy="411480"/>
          </a:xfrm>
          <a:prstGeom prst="rect">
            <a:avLst/>
          </a:prstGeom>
          <a:noFill/>
          <a:ln/>
        </p:spPr>
        <p:txBody>
          <a:bodyPr wrap="square" lIns="0" tIns="0" rIns="0" bIns="0" rtlCol="0" anchor="ctr"/>
          <a:lstStyle/>
          <a:p>
            <a:pPr indent="0" marL="0">
              <a:buNone/>
            </a:pPr>
            <a:r>
              <a:rPr lang="en-US" sz="1500" dirty="0">
                <a:solidFill>
                  <a:srgbClr val="1B1B1B"/>
                </a:solidFill>
                <a:latin typeface="Figtree" pitchFamily="34" charset="0"/>
                <a:ea typeface="Figtree" pitchFamily="34" charset="-122"/>
                <a:cs typeface="Figtree" pitchFamily="34" charset="-120"/>
              </a:rPr>
              <a:t>Goals</a:t>
            </a:r>
            <a:endParaRPr lang="en-US" sz="1500" dirty="0"/>
          </a:p>
        </p:txBody>
      </p:sp>
      <p:sp>
        <p:nvSpPr>
          <p:cNvPr id="13" name="Text 11"/>
          <p:cNvSpPr/>
          <p:nvPr/>
        </p:nvSpPr>
        <p:spPr>
          <a:xfrm>
            <a:off x="10789920" y="3611880"/>
            <a:ext cx="914400" cy="411480"/>
          </a:xfrm>
          <a:prstGeom prst="rect">
            <a:avLst/>
          </a:prstGeom>
          <a:noFill/>
          <a:ln/>
        </p:spPr>
        <p:txBody>
          <a:bodyPr wrap="square" lIns="0" tIns="0" rIns="0" bIns="0" rtlCol="0" anchor="ctr"/>
          <a:lstStyle/>
          <a:p>
            <a:pPr algn="r" indent="0" marL="0">
              <a:buNone/>
            </a:pPr>
            <a:r>
              <a:rPr lang="en-US" sz="1300" dirty="0">
                <a:solidFill>
                  <a:srgbClr val="929295"/>
                </a:solidFill>
                <a:latin typeface="Geist Mono" pitchFamily="34" charset="0"/>
                <a:ea typeface="Geist Mono" pitchFamily="34" charset="-122"/>
                <a:cs typeface="Geist Mono" pitchFamily="34" charset="-120"/>
              </a:rPr>
              <a:t>04</a:t>
            </a:r>
            <a:endParaRPr lang="en-US" sz="1300" dirty="0"/>
          </a:p>
        </p:txBody>
      </p:sp>
      <p:sp>
        <p:nvSpPr>
          <p:cNvPr id="14" name="Shape 12"/>
          <p:cNvSpPr/>
          <p:nvPr/>
        </p:nvSpPr>
        <p:spPr>
          <a:xfrm>
            <a:off x="457200" y="4160520"/>
            <a:ext cx="11247120" cy="0"/>
          </a:xfrm>
          <a:prstGeom prst="line">
            <a:avLst/>
          </a:prstGeom>
          <a:noFill/>
          <a:ln w="9525">
            <a:solidFill>
              <a:srgbClr val="E3E3E3"/>
            </a:solidFill>
            <a:prstDash val="solid"/>
          </a:ln>
        </p:spPr>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10972800" cy="320040"/>
          </a:xfrm>
          <a:prstGeom prst="rect">
            <a:avLst/>
          </a:prstGeom>
          <a:noFill/>
          <a:ln/>
        </p:spPr>
        <p:txBody>
          <a:bodyPr wrap="square" lIns="0" tIns="0" rIns="0" bIns="0" rtlCol="0" anchor="ctr"/>
          <a:lstStyle/>
          <a:p>
            <a:pPr indent="0" marL="0">
              <a:buNone/>
            </a:pPr>
            <a:r>
              <a:rPr lang="en-US" sz="1100" spc="400" kern="0" dirty="0">
                <a:solidFill>
                  <a:srgbClr val="757474"/>
                </a:solidFill>
                <a:latin typeface="Figtree SemiBold" pitchFamily="34" charset="0"/>
                <a:ea typeface="Figtree SemiBold" pitchFamily="34" charset="-122"/>
                <a:cs typeface="Figtree SemiBold" pitchFamily="34" charset="-120"/>
              </a:rPr>
              <a:t>MODELS</a:t>
            </a:r>
            <a:endParaRPr lang="en-US" sz="1100" dirty="0"/>
          </a:p>
        </p:txBody>
      </p:sp>
      <p:sp>
        <p:nvSpPr>
          <p:cNvPr id="3" name="Text 1"/>
          <p:cNvSpPr/>
          <p:nvPr/>
        </p:nvSpPr>
        <p:spPr>
          <a:xfrm>
            <a:off x="457200" y="777240"/>
            <a:ext cx="109728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Foundation models for chemical physics</a:t>
            </a:r>
            <a:endParaRPr lang="en-US" sz="3200" dirty="0"/>
          </a:p>
        </p:txBody>
      </p:sp>
      <p:sp>
        <p:nvSpPr>
          <p:cNvPr id="4" name="Text 2"/>
          <p:cNvSpPr/>
          <p:nvPr/>
        </p:nvSpPr>
        <p:spPr>
          <a:xfrm>
            <a:off x="457200" y="2011680"/>
            <a:ext cx="3657600" cy="365760"/>
          </a:xfrm>
          <a:prstGeom prst="rect">
            <a:avLst/>
          </a:prstGeom>
          <a:noFill/>
          <a:ln/>
        </p:spPr>
        <p:txBody>
          <a:bodyPr wrap="square" lIns="0" tIns="0" rIns="0" bIns="0" rtlCol="0" anchor="ctr"/>
          <a:lstStyle/>
          <a:p>
            <a:pPr indent="0" marL="0">
              <a:buNone/>
            </a:pPr>
            <a:r>
              <a:rPr lang="en-US" sz="1500" dirty="0">
                <a:solidFill>
                  <a:srgbClr val="1B1B1B"/>
                </a:solidFill>
                <a:latin typeface="Figtree SemiBold" pitchFamily="34" charset="0"/>
                <a:ea typeface="Figtree SemiBold" pitchFamily="34" charset="-122"/>
                <a:cs typeface="Figtree SemiBold" pitchFamily="34" charset="-120"/>
              </a:rPr>
              <a:t>MACE-MP-0</a:t>
            </a:r>
            <a:endParaRPr lang="en-US" sz="1500" dirty="0"/>
          </a:p>
        </p:txBody>
      </p:sp>
      <p:sp>
        <p:nvSpPr>
          <p:cNvPr id="5" name="Text 3"/>
          <p:cNvSpPr/>
          <p:nvPr/>
        </p:nvSpPr>
        <p:spPr>
          <a:xfrm>
            <a:off x="457200" y="2377440"/>
            <a:ext cx="3657600" cy="822960"/>
          </a:xfrm>
          <a:prstGeom prst="rect">
            <a:avLst/>
          </a:prstGeom>
          <a:noFill/>
          <a:ln/>
        </p:spPr>
        <p:txBody>
          <a:bodyPr wrap="square" lIns="0" tIns="0" rIns="0" bIns="0" rtlCol="0" anchor="ctr"/>
          <a:lstStyle/>
          <a:p>
            <a:pPr indent="0" marL="0">
              <a:buNone/>
            </a:pPr>
            <a:r>
              <a:rPr lang="en-US" sz="1300" dirty="0">
                <a:solidFill>
                  <a:srgbClr val="535353"/>
                </a:solidFill>
                <a:latin typeface="Figtree" pitchFamily="34" charset="0"/>
                <a:ea typeface="Figtree" pitchFamily="34" charset="-122"/>
                <a:cs typeface="Figtree" pitchFamily="34" charset="-120"/>
              </a:rPr>
              <a:t>Founders built the training infra for the first foundation model for atomistic materials chemistry.</a:t>
            </a:r>
            <a:endParaRPr lang="en-US" sz="1300" dirty="0"/>
          </a:p>
        </p:txBody>
      </p:sp>
      <p:sp>
        <p:nvSpPr>
          <p:cNvPr id="6" name="Shape 4"/>
          <p:cNvSpPr/>
          <p:nvPr/>
        </p:nvSpPr>
        <p:spPr>
          <a:xfrm>
            <a:off x="457200" y="3383280"/>
            <a:ext cx="3657600" cy="2743200"/>
          </a:xfrm>
          <a:prstGeom prst="rect">
            <a:avLst/>
          </a:prstGeom>
          <a:solidFill>
            <a:srgbClr val="F4F4F4"/>
          </a:solidFill>
          <a:ln w="9525">
            <a:solidFill>
              <a:srgbClr val="E3E3E3"/>
            </a:solidFill>
            <a:prstDash val="solid"/>
          </a:ln>
        </p:spPr>
      </p:sp>
      <p:sp>
        <p:nvSpPr>
          <p:cNvPr id="7" name="Text 5"/>
          <p:cNvSpPr/>
          <p:nvPr/>
        </p:nvSpPr>
        <p:spPr>
          <a:xfrm>
            <a:off x="4251960" y="2011680"/>
            <a:ext cx="3657600" cy="365760"/>
          </a:xfrm>
          <a:prstGeom prst="rect">
            <a:avLst/>
          </a:prstGeom>
          <a:noFill/>
          <a:ln/>
        </p:spPr>
        <p:txBody>
          <a:bodyPr wrap="square" lIns="0" tIns="0" rIns="0" bIns="0" rtlCol="0" anchor="ctr"/>
          <a:lstStyle/>
          <a:p>
            <a:pPr indent="0" marL="0">
              <a:buNone/>
            </a:pPr>
            <a:r>
              <a:rPr lang="en-US" sz="1500" dirty="0">
                <a:solidFill>
                  <a:srgbClr val="1B1B1B"/>
                </a:solidFill>
                <a:latin typeface="Figtree SemiBold" pitchFamily="34" charset="0"/>
                <a:ea typeface="Figtree SemiBold" pitchFamily="34" charset="-122"/>
                <a:cs typeface="Figtree SemiBold" pitchFamily="34" charset="-120"/>
              </a:rPr>
              <a:t>EquiformerV3</a:t>
            </a:r>
            <a:endParaRPr lang="en-US" sz="1500" dirty="0"/>
          </a:p>
        </p:txBody>
      </p:sp>
      <p:sp>
        <p:nvSpPr>
          <p:cNvPr id="8" name="Text 6"/>
          <p:cNvSpPr/>
          <p:nvPr/>
        </p:nvSpPr>
        <p:spPr>
          <a:xfrm>
            <a:off x="4251960" y="2377440"/>
            <a:ext cx="3657600" cy="822960"/>
          </a:xfrm>
          <a:prstGeom prst="rect">
            <a:avLst/>
          </a:prstGeom>
          <a:noFill/>
          <a:ln/>
        </p:spPr>
        <p:txBody>
          <a:bodyPr wrap="square" lIns="0" tIns="0" rIns="0" bIns="0" rtlCol="0" anchor="ctr"/>
          <a:lstStyle/>
          <a:p>
            <a:pPr indent="0" marL="0">
              <a:buNone/>
            </a:pPr>
            <a:r>
              <a:rPr lang="en-US" sz="1300" dirty="0">
                <a:solidFill>
                  <a:srgbClr val="535353"/>
                </a:solidFill>
                <a:latin typeface="Figtree" pitchFamily="34" charset="0"/>
                <a:ea typeface="Figtree" pitchFamily="34" charset="-122"/>
                <a:cs typeface="Figtree" pitchFamily="34" charset="-120"/>
              </a:rPr>
              <a:t>Leads MatBench Discovery, the primary leaderboard for machine-learned interatomic potentials.</a:t>
            </a:r>
            <a:endParaRPr lang="en-US" sz="1300" dirty="0"/>
          </a:p>
        </p:txBody>
      </p:sp>
      <p:sp>
        <p:nvSpPr>
          <p:cNvPr id="9" name="Shape 7"/>
          <p:cNvSpPr/>
          <p:nvPr/>
        </p:nvSpPr>
        <p:spPr>
          <a:xfrm>
            <a:off x="4251960" y="3383280"/>
            <a:ext cx="3657600" cy="2743200"/>
          </a:xfrm>
          <a:prstGeom prst="rect">
            <a:avLst/>
          </a:prstGeom>
          <a:solidFill>
            <a:srgbClr val="F4F4F4"/>
          </a:solidFill>
          <a:ln w="9525">
            <a:solidFill>
              <a:srgbClr val="E3E3E3"/>
            </a:solidFill>
            <a:prstDash val="solid"/>
          </a:ln>
        </p:spPr>
      </p:sp>
      <p:sp>
        <p:nvSpPr>
          <p:cNvPr id="10" name="Text 8"/>
          <p:cNvSpPr/>
          <p:nvPr/>
        </p:nvSpPr>
        <p:spPr>
          <a:xfrm>
            <a:off x="8046720" y="2011680"/>
            <a:ext cx="3657600" cy="365760"/>
          </a:xfrm>
          <a:prstGeom prst="rect">
            <a:avLst/>
          </a:prstGeom>
          <a:noFill/>
          <a:ln/>
        </p:spPr>
        <p:txBody>
          <a:bodyPr wrap="square" lIns="0" tIns="0" rIns="0" bIns="0" rtlCol="0" anchor="ctr"/>
          <a:lstStyle/>
          <a:p>
            <a:pPr indent="0" marL="0">
              <a:buNone/>
            </a:pPr>
            <a:r>
              <a:rPr lang="en-US" sz="1500" dirty="0">
                <a:solidFill>
                  <a:srgbClr val="1B1B1B"/>
                </a:solidFill>
                <a:latin typeface="Figtree SemiBold" pitchFamily="34" charset="0"/>
                <a:ea typeface="Figtree SemiBold" pitchFamily="34" charset="-122"/>
                <a:cs typeface="Figtree SemiBold" pitchFamily="34" charset="-120"/>
              </a:rPr>
              <a:t>Biomolecular foundation model</a:t>
            </a:r>
            <a:endParaRPr lang="en-US" sz="1500" dirty="0"/>
          </a:p>
        </p:txBody>
      </p:sp>
      <p:sp>
        <p:nvSpPr>
          <p:cNvPr id="11" name="Text 9"/>
          <p:cNvSpPr/>
          <p:nvPr/>
        </p:nvSpPr>
        <p:spPr>
          <a:xfrm>
            <a:off x="8046720" y="2377440"/>
            <a:ext cx="3657600" cy="822960"/>
          </a:xfrm>
          <a:prstGeom prst="rect">
            <a:avLst/>
          </a:prstGeom>
          <a:noFill/>
          <a:ln/>
        </p:spPr>
        <p:txBody>
          <a:bodyPr wrap="square" lIns="0" tIns="0" rIns="0" bIns="0" rtlCol="0" anchor="ctr"/>
          <a:lstStyle/>
          <a:p>
            <a:pPr indent="0" marL="0">
              <a:buNone/>
            </a:pPr>
            <a:r>
              <a:rPr lang="en-US" sz="1300" dirty="0">
                <a:solidFill>
                  <a:srgbClr val="535353"/>
                </a:solidFill>
                <a:latin typeface="Figtree" pitchFamily="34" charset="0"/>
                <a:ea typeface="Figtree" pitchFamily="34" charset="-122"/>
                <a:cs typeface="Figtree" pitchFamily="34" charset="-120"/>
              </a:rPr>
              <a:t>Mirror's biomolecular foundation model running molecular dynamics on GPLR in a lipid membrane.</a:t>
            </a:r>
            <a:endParaRPr lang="en-US" sz="1300" dirty="0"/>
          </a:p>
        </p:txBody>
      </p:sp>
      <p:sp>
        <p:nvSpPr>
          <p:cNvPr id="12" name="Shape 10"/>
          <p:cNvSpPr/>
          <p:nvPr/>
        </p:nvSpPr>
        <p:spPr>
          <a:xfrm>
            <a:off x="8046720" y="3383280"/>
            <a:ext cx="3657600" cy="2743200"/>
          </a:xfrm>
          <a:prstGeom prst="rect">
            <a:avLst/>
          </a:prstGeom>
          <a:solidFill>
            <a:srgbClr val="F4F4F4"/>
          </a:solidFill>
          <a:ln w="9525">
            <a:solidFill>
              <a:srgbClr val="E3E3E3"/>
            </a:solidFill>
            <a:prstDash val="solid"/>
          </a:ln>
        </p:spPr>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10972800" cy="320040"/>
          </a:xfrm>
          <a:prstGeom prst="rect">
            <a:avLst/>
          </a:prstGeom>
          <a:noFill/>
          <a:ln/>
        </p:spPr>
        <p:txBody>
          <a:bodyPr wrap="square" lIns="0" tIns="0" rIns="0" bIns="0" rtlCol="0" anchor="ctr"/>
          <a:lstStyle/>
          <a:p>
            <a:pPr indent="0" marL="0">
              <a:buNone/>
            </a:pPr>
            <a:r>
              <a:rPr lang="en-US" sz="1100" spc="400" kern="0" dirty="0">
                <a:solidFill>
                  <a:srgbClr val="757474"/>
                </a:solidFill>
                <a:latin typeface="Figtree SemiBold" pitchFamily="34" charset="0"/>
                <a:ea typeface="Figtree SemiBold" pitchFamily="34" charset="-122"/>
                <a:cs typeface="Figtree SemiBold" pitchFamily="34" charset="-120"/>
              </a:rPr>
              <a:t>PHYSICS</a:t>
            </a:r>
            <a:endParaRPr lang="en-US" sz="1100" dirty="0"/>
          </a:p>
        </p:txBody>
      </p:sp>
      <p:sp>
        <p:nvSpPr>
          <p:cNvPr id="3" name="Text 1"/>
          <p:cNvSpPr/>
          <p:nvPr/>
        </p:nvSpPr>
        <p:spPr>
          <a:xfrm>
            <a:off x="457200" y="777240"/>
            <a:ext cx="109728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A physical AI infrastructure with no data ceiling</a:t>
            </a:r>
            <a:endParaRPr lang="en-US" sz="3200" dirty="0"/>
          </a:p>
        </p:txBody>
      </p:sp>
      <p:sp>
        <p:nvSpPr>
          <p:cNvPr id="4" name="Shape 2"/>
          <p:cNvSpPr/>
          <p:nvPr/>
        </p:nvSpPr>
        <p:spPr>
          <a:xfrm>
            <a:off x="457200" y="1645920"/>
            <a:ext cx="11247120" cy="0"/>
          </a:xfrm>
          <a:prstGeom prst="line">
            <a:avLst/>
          </a:prstGeom>
          <a:noFill/>
          <a:ln w="9525">
            <a:solidFill>
              <a:srgbClr val="E3E3E3"/>
            </a:solidFill>
            <a:prstDash val="solid"/>
          </a:ln>
        </p:spPr>
      </p:sp>
      <p:sp>
        <p:nvSpPr>
          <p:cNvPr id="5" name="Shape 3"/>
          <p:cNvSpPr/>
          <p:nvPr/>
        </p:nvSpPr>
        <p:spPr>
          <a:xfrm>
            <a:off x="457200" y="5120640"/>
            <a:ext cx="11247120" cy="0"/>
          </a:xfrm>
          <a:prstGeom prst="line">
            <a:avLst/>
          </a:prstGeom>
          <a:noFill/>
          <a:ln w="9525">
            <a:solidFill>
              <a:srgbClr val="E3E3E3"/>
            </a:solidFill>
            <a:prstDash val="solid"/>
          </a:ln>
        </p:spPr>
      </p:sp>
      <p:sp>
        <p:nvSpPr>
          <p:cNvPr id="6" name="Text 4"/>
          <p:cNvSpPr/>
          <p:nvPr/>
        </p:nvSpPr>
        <p:spPr>
          <a:xfrm>
            <a:off x="457200" y="5349240"/>
            <a:ext cx="5029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SemiBold" pitchFamily="34" charset="0"/>
                <a:ea typeface="Figtree SemiBold" pitchFamily="34" charset="-122"/>
                <a:cs typeface="Figtree SemiBold" pitchFamily="34" charset="-120"/>
              </a:rPr>
              <a:t>Trained on what humans have measured</a:t>
            </a:r>
            <a:endParaRPr lang="en-US" sz="1400" dirty="0"/>
          </a:p>
        </p:txBody>
      </p:sp>
      <p:sp>
        <p:nvSpPr>
          <p:cNvPr id="7" name="Text 5"/>
          <p:cNvSpPr/>
          <p:nvPr/>
        </p:nvSpPr>
        <p:spPr>
          <a:xfrm>
            <a:off x="457200" y="5715000"/>
            <a:ext cx="5029200" cy="64008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Performance is bounded by what's been crystallized and assayed.</a:t>
            </a:r>
            <a:endParaRPr lang="en-US" sz="1400" dirty="0"/>
          </a:p>
        </p:txBody>
      </p:sp>
      <p:sp>
        <p:nvSpPr>
          <p:cNvPr id="8" name="Text 6"/>
          <p:cNvSpPr/>
          <p:nvPr/>
        </p:nvSpPr>
        <p:spPr>
          <a:xfrm>
            <a:off x="5486400" y="5486400"/>
            <a:ext cx="1188720" cy="365760"/>
          </a:xfrm>
          <a:prstGeom prst="rect">
            <a:avLst/>
          </a:prstGeom>
          <a:noFill/>
          <a:ln/>
        </p:spPr>
        <p:txBody>
          <a:bodyPr wrap="square" lIns="0" tIns="0" rIns="0" bIns="0" rtlCol="0" anchor="ctr"/>
          <a:lstStyle/>
          <a:p>
            <a:pPr algn="ctr" indent="0" marL="0">
              <a:buNone/>
            </a:pPr>
            <a:r>
              <a:rPr lang="en-US" sz="1400" dirty="0">
                <a:solidFill>
                  <a:srgbClr val="929295"/>
                </a:solidFill>
                <a:latin typeface="Figtree" pitchFamily="34" charset="0"/>
                <a:ea typeface="Figtree" pitchFamily="34" charset="-122"/>
                <a:cs typeface="Figtree" pitchFamily="34" charset="-120"/>
              </a:rPr>
              <a:t>vs</a:t>
            </a:r>
            <a:endParaRPr lang="en-US" sz="1400" dirty="0"/>
          </a:p>
        </p:txBody>
      </p:sp>
      <p:sp>
        <p:nvSpPr>
          <p:cNvPr id="9" name="Text 7"/>
          <p:cNvSpPr/>
          <p:nvPr/>
        </p:nvSpPr>
        <p:spPr>
          <a:xfrm>
            <a:off x="6675120" y="5349240"/>
            <a:ext cx="5029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SemiBold" pitchFamily="34" charset="0"/>
                <a:ea typeface="Figtree SemiBold" pitchFamily="34" charset="-122"/>
                <a:cs typeface="Figtree SemiBold" pitchFamily="34" charset="-120"/>
              </a:rPr>
              <a:t>Trained on foundational physics</a:t>
            </a:r>
            <a:endParaRPr lang="en-US" sz="1400" dirty="0"/>
          </a:p>
        </p:txBody>
      </p:sp>
      <p:sp>
        <p:nvSpPr>
          <p:cNvPr id="10" name="Text 8"/>
          <p:cNvSpPr/>
          <p:nvPr/>
        </p:nvSpPr>
        <p:spPr>
          <a:xfrm>
            <a:off x="6675120" y="5715000"/>
            <a:ext cx="5029200" cy="64008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Ground truth is computed, not drawn from experiment. With more compute, the frontier expands.</a:t>
            </a:r>
            <a:endParaRPr lang="en-US"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10972800" cy="320040"/>
          </a:xfrm>
          <a:prstGeom prst="rect">
            <a:avLst/>
          </a:prstGeom>
          <a:noFill/>
          <a:ln/>
        </p:spPr>
        <p:txBody>
          <a:bodyPr wrap="square" lIns="0" tIns="0" rIns="0" bIns="0" rtlCol="0" anchor="ctr"/>
          <a:lstStyle/>
          <a:p>
            <a:pPr indent="0" marL="0">
              <a:buNone/>
            </a:pPr>
            <a:r>
              <a:rPr lang="en-US" sz="1100" spc="400" kern="0" dirty="0">
                <a:solidFill>
                  <a:srgbClr val="757474"/>
                </a:solidFill>
                <a:latin typeface="Figtree SemiBold" pitchFamily="34" charset="0"/>
                <a:ea typeface="Figtree SemiBold" pitchFamily="34" charset="-122"/>
                <a:cs typeface="Figtree SemiBold" pitchFamily="34" charset="-120"/>
              </a:rPr>
              <a:t>THE LONG ARC</a:t>
            </a:r>
            <a:endParaRPr lang="en-US" sz="1100" dirty="0"/>
          </a:p>
        </p:txBody>
      </p:sp>
      <p:sp>
        <p:nvSpPr>
          <p:cNvPr id="3" name="Text 1"/>
          <p:cNvSpPr/>
          <p:nvPr/>
        </p:nvSpPr>
        <p:spPr>
          <a:xfrm>
            <a:off x="457200" y="777240"/>
            <a:ext cx="10972800" cy="731520"/>
          </a:xfrm>
          <a:prstGeom prst="rect">
            <a:avLst/>
          </a:prstGeom>
          <a:noFill/>
          <a:ln/>
        </p:spPr>
        <p:txBody>
          <a:bodyPr wrap="square" lIns="0" tIns="0" rIns="0" bIns="0" rtlCol="0" anchor="ctr"/>
          <a:lstStyle/>
          <a:p>
            <a:pPr indent="0" marL="0">
              <a:buNone/>
            </a:pPr>
            <a:r>
              <a:rPr lang="en-US" sz="2600" dirty="0">
                <a:solidFill>
                  <a:srgbClr val="1B1B1B"/>
                </a:solidFill>
                <a:latin typeface="Figtree SemiBold" pitchFamily="34" charset="0"/>
                <a:ea typeface="Figtree SemiBold" pitchFamily="34" charset="-122"/>
                <a:cs typeface="Figtree SemiBold" pitchFamily="34" charset="-120"/>
              </a:rPr>
              <a:t>Physics offers compute-scaled drug discovery validation</a:t>
            </a:r>
            <a:endParaRPr lang="en-US" sz="2600" dirty="0"/>
          </a:p>
        </p:txBody>
      </p:sp>
      <p:graphicFrame>
        <p:nvGraphicFramePr>
          <p:cNvPr id="4" name="Chart 0" descr=""/>
          <p:cNvGraphicFramePr/>
          <p:nvPr/>
        </p:nvGraphicFramePr>
        <p:xfrm>
          <a:off x="457200" y="1554480"/>
          <a:ext cx="7772400" cy="45720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8686800" y="1554480"/>
            <a:ext cx="3108960" cy="4572000"/>
          </a:xfrm>
          <a:prstGeom prst="rect">
            <a:avLst/>
          </a:prstGeom>
          <a:noFill/>
          <a:ln/>
        </p:spPr>
        <p:txBody>
          <a:bodyPr wrap="square" lIns="0" tIns="0" rIns="0" bIns="0" rtlCol="0" anchor="ctr"/>
          <a:lstStyle/>
          <a:p>
            <a:pPr indent="0" marL="0">
              <a:buNone/>
            </a:pPr>
            <a:r>
              <a:rPr lang="en-US" sz="1200" dirty="0">
                <a:solidFill>
                  <a:srgbClr val="535353"/>
                </a:solidFill>
                <a:latin typeface="Figtree" pitchFamily="34" charset="0"/>
                <a:ea typeface="Figtree" pitchFamily="34" charset="-122"/>
                <a:cs typeface="Figtree" pitchFamily="34" charset="-120"/>
              </a:rPr>
              <a:t>Deploying agents create ROI today and uncover what evidence moves the needle.</a:t>
            </a:r>
            <a:endParaRPr lang="en-US" sz="1200" dirty="0"/>
          </a:p>
          <a:p>
            <a:pPr indent="0" marL="0">
              <a:buNone/>
            </a:pPr>
            <a:endParaRPr lang="en-US" sz="1200" dirty="0"/>
          </a:p>
          <a:p>
            <a:pPr indent="0" marL="0">
              <a:buNone/>
            </a:pPr>
            <a:r>
              <a:rPr lang="en-US" sz="1200" dirty="0">
                <a:solidFill>
                  <a:srgbClr val="535353"/>
                </a:solidFill>
                <a:latin typeface="Figtree" pitchFamily="34" charset="0"/>
                <a:ea typeface="Figtree" pitchFamily="34" charset="-122"/>
                <a:cs typeface="Figtree" pitchFamily="34" charset="-120"/>
              </a:rPr>
              <a:t>As we improve atomistic world models, Axon can validate more decisions before synthesis or assay — making drug discovery more software-like over time.</a:t>
            </a:r>
            <a:endParaRPr lang="en-US" sz="1200" dirty="0"/>
          </a:p>
          <a:p>
            <a:pPr indent="0" marL="0">
              <a:buNone/>
            </a:pPr>
            <a:endParaRPr lang="en-US" sz="1200" dirty="0"/>
          </a:p>
          <a:p>
            <a:pPr indent="0" marL="0">
              <a:buNone/>
            </a:pPr>
            <a:r>
              <a:rPr lang="en-US" sz="1200" dirty="0">
                <a:solidFill>
                  <a:srgbClr val="535353"/>
                </a:solidFill>
                <a:latin typeface="Figtree" pitchFamily="34" charset="0"/>
                <a:ea typeface="Figtree" pitchFamily="34" charset="-122"/>
                <a:cs typeface="Figtree" pitchFamily="34" charset="-120"/>
              </a:rPr>
              <a:t>Today, Axon helps scientists do the work faster. With better physics, Axon helps scientists trust the answer sooner.</a:t>
            </a:r>
            <a:endParaRPr lang="en-US" sz="1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10972800" cy="320040"/>
          </a:xfrm>
          <a:prstGeom prst="rect">
            <a:avLst/>
          </a:prstGeom>
          <a:noFill/>
          <a:ln/>
        </p:spPr>
        <p:txBody>
          <a:bodyPr wrap="square" lIns="0" tIns="0" rIns="0" bIns="0" rtlCol="0" anchor="ctr"/>
          <a:lstStyle/>
          <a:p>
            <a:pPr indent="0" marL="0">
              <a:buNone/>
            </a:pPr>
            <a:r>
              <a:rPr lang="en-US" sz="1100" spc="400" kern="0" dirty="0">
                <a:solidFill>
                  <a:srgbClr val="757474"/>
                </a:solidFill>
                <a:latin typeface="Figtree SemiBold" pitchFamily="34" charset="0"/>
                <a:ea typeface="Figtree SemiBold" pitchFamily="34" charset="-122"/>
                <a:cs typeface="Figtree SemiBold" pitchFamily="34" charset="-120"/>
              </a:rPr>
              <a:t>TEAM</a:t>
            </a:r>
            <a:endParaRPr lang="en-US" sz="1100" dirty="0"/>
          </a:p>
        </p:txBody>
      </p:sp>
      <p:sp>
        <p:nvSpPr>
          <p:cNvPr id="3" name="Text 1"/>
          <p:cNvSpPr/>
          <p:nvPr/>
        </p:nvSpPr>
        <p:spPr>
          <a:xfrm>
            <a:off x="457200" y="777240"/>
            <a:ext cx="109728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Research-grade models. Deployed product. Same team.</a:t>
            </a:r>
            <a:endParaRPr lang="en-US" sz="3200" dirty="0"/>
          </a:p>
        </p:txBody>
      </p:sp>
      <p:sp>
        <p:nvSpPr>
          <p:cNvPr id="4" name="Shape 2"/>
          <p:cNvSpPr/>
          <p:nvPr/>
        </p:nvSpPr>
        <p:spPr>
          <a:xfrm>
            <a:off x="457200" y="1645920"/>
            <a:ext cx="11247120" cy="0"/>
          </a:xfrm>
          <a:prstGeom prst="line">
            <a:avLst/>
          </a:prstGeom>
          <a:noFill/>
          <a:ln w="9525">
            <a:solidFill>
              <a:srgbClr val="E3E3E3"/>
            </a:solidFill>
            <a:prstDash val="solid"/>
          </a:ln>
        </p:spPr>
      </p:sp>
      <p:sp>
        <p:nvSpPr>
          <p:cNvPr id="5" name="Shape 3"/>
          <p:cNvSpPr/>
          <p:nvPr/>
        </p:nvSpPr>
        <p:spPr>
          <a:xfrm>
            <a:off x="457200" y="1828800"/>
            <a:ext cx="3657600" cy="2743200"/>
          </a:xfrm>
          <a:prstGeom prst="rect">
            <a:avLst/>
          </a:prstGeom>
          <a:solidFill>
            <a:srgbClr val="F4F4F4"/>
          </a:solidFill>
          <a:ln w="9525">
            <a:solidFill>
              <a:srgbClr val="E3E3E3"/>
            </a:solidFill>
            <a:prstDash val="solid"/>
          </a:ln>
        </p:spPr>
      </p:sp>
      <p:sp>
        <p:nvSpPr>
          <p:cNvPr id="6" name="Text 4"/>
          <p:cNvSpPr/>
          <p:nvPr/>
        </p:nvSpPr>
        <p:spPr>
          <a:xfrm>
            <a:off x="457200" y="3017520"/>
            <a:ext cx="3657600" cy="365760"/>
          </a:xfrm>
          <a:prstGeom prst="rect">
            <a:avLst/>
          </a:prstGeom>
          <a:noFill/>
          <a:ln/>
        </p:spPr>
        <p:txBody>
          <a:bodyPr wrap="square" lIns="0" tIns="0" rIns="0" bIns="0" rtlCol="0" anchor="ctr"/>
          <a:lstStyle/>
          <a:p>
            <a:pPr algn="ctr" indent="0" marL="0">
              <a:buNone/>
            </a:pPr>
            <a:r>
              <a:rPr lang="en-US" sz="1100" dirty="0">
                <a:solidFill>
                  <a:srgbClr val="929295"/>
                </a:solidFill>
                <a:latin typeface="Figtree" pitchFamily="34" charset="0"/>
                <a:ea typeface="Figtree" pitchFamily="34" charset="-122"/>
                <a:cs typeface="Figtree" pitchFamily="34" charset="-120"/>
              </a:rPr>
              <a:t>Photo</a:t>
            </a:r>
            <a:endParaRPr lang="en-US" sz="1100" dirty="0"/>
          </a:p>
        </p:txBody>
      </p:sp>
      <p:sp>
        <p:nvSpPr>
          <p:cNvPr id="7" name="Text 5"/>
          <p:cNvSpPr/>
          <p:nvPr/>
        </p:nvSpPr>
        <p:spPr>
          <a:xfrm>
            <a:off x="457200" y="4709160"/>
            <a:ext cx="3657600" cy="320040"/>
          </a:xfrm>
          <a:prstGeom prst="rect">
            <a:avLst/>
          </a:prstGeom>
          <a:noFill/>
          <a:ln/>
        </p:spPr>
        <p:txBody>
          <a:bodyPr wrap="square" lIns="0" tIns="0" rIns="0" bIns="0" rtlCol="0" anchor="ctr"/>
          <a:lstStyle/>
          <a:p>
            <a:pPr indent="0" marL="0">
              <a:buNone/>
            </a:pPr>
            <a:r>
              <a:rPr lang="en-US" sz="1100" spc="200" kern="0" dirty="0">
                <a:solidFill>
                  <a:srgbClr val="757474"/>
                </a:solidFill>
                <a:latin typeface="Figtree SemiBold" pitchFamily="34" charset="0"/>
                <a:ea typeface="Figtree SemiBold" pitchFamily="34" charset="-122"/>
                <a:cs typeface="Figtree SemiBold" pitchFamily="34" charset="-120"/>
              </a:rPr>
              <a:t>CEO</a:t>
            </a:r>
            <a:endParaRPr lang="en-US" sz="1100" dirty="0"/>
          </a:p>
        </p:txBody>
      </p:sp>
      <p:sp>
        <p:nvSpPr>
          <p:cNvPr id="8" name="Text 6"/>
          <p:cNvSpPr/>
          <p:nvPr/>
        </p:nvSpPr>
        <p:spPr>
          <a:xfrm>
            <a:off x="457200" y="5029200"/>
            <a:ext cx="3657600" cy="365760"/>
          </a:xfrm>
          <a:prstGeom prst="rect">
            <a:avLst/>
          </a:prstGeom>
          <a:noFill/>
          <a:ln/>
        </p:spPr>
        <p:txBody>
          <a:bodyPr wrap="square" lIns="0" tIns="0" rIns="0" bIns="0" rtlCol="0" anchor="ctr"/>
          <a:lstStyle/>
          <a:p>
            <a:pPr indent="0" marL="0">
              <a:buNone/>
            </a:pPr>
            <a:r>
              <a:rPr lang="en-US" sz="1500" dirty="0">
                <a:solidFill>
                  <a:srgbClr val="1B1B1B"/>
                </a:solidFill>
                <a:latin typeface="Figtree SemiBold" pitchFamily="34" charset="0"/>
                <a:ea typeface="Figtree SemiBold" pitchFamily="34" charset="-122"/>
                <a:cs typeface="Figtree SemiBold" pitchFamily="34" charset="-120"/>
              </a:rPr>
              <a:t>Sam Walton Norwood</a:t>
            </a:r>
            <a:endParaRPr lang="en-US" sz="1500" dirty="0"/>
          </a:p>
        </p:txBody>
      </p:sp>
      <p:sp>
        <p:nvSpPr>
          <p:cNvPr id="9" name="Text 7"/>
          <p:cNvSpPr/>
          <p:nvPr/>
        </p:nvSpPr>
        <p:spPr>
          <a:xfrm>
            <a:off x="457200" y="5440680"/>
            <a:ext cx="3657600" cy="914400"/>
          </a:xfrm>
          <a:prstGeom prst="rect">
            <a:avLst/>
          </a:prstGeom>
          <a:noFill/>
          <a:ln/>
        </p:spPr>
        <p:txBody>
          <a:bodyPr wrap="square" lIns="0" tIns="0" rIns="0" bIns="0" rtlCol="0" anchor="ctr"/>
          <a:lstStyle/>
          <a:p>
            <a:pPr indent="0" marL="0">
              <a:buNone/>
            </a:pPr>
            <a:r>
              <a:rPr lang="en-US" sz="1200" dirty="0">
                <a:solidFill>
                  <a:srgbClr val="535353"/>
                </a:solidFill>
                <a:latin typeface="Figtree" pitchFamily="34" charset="0"/>
                <a:ea typeface="Figtree" pitchFamily="34" charset="-122"/>
                <a:cs typeface="Figtree" pitchFamily="34" charset="-120"/>
              </a:rPr>
              <a:t>Co-author, MACE-MP-0. Co-lead, EquiformerV3. Building Mirror's biomolecular foundation models.</a:t>
            </a:r>
            <a:endParaRPr lang="en-US" sz="1200" dirty="0"/>
          </a:p>
        </p:txBody>
      </p:sp>
      <p:sp>
        <p:nvSpPr>
          <p:cNvPr id="10" name="Shape 8"/>
          <p:cNvSpPr/>
          <p:nvPr/>
        </p:nvSpPr>
        <p:spPr>
          <a:xfrm>
            <a:off x="4251960" y="1828800"/>
            <a:ext cx="3657600" cy="2743200"/>
          </a:xfrm>
          <a:prstGeom prst="rect">
            <a:avLst/>
          </a:prstGeom>
          <a:solidFill>
            <a:srgbClr val="F4F4F4"/>
          </a:solidFill>
          <a:ln w="9525">
            <a:solidFill>
              <a:srgbClr val="E3E3E3"/>
            </a:solidFill>
            <a:prstDash val="solid"/>
          </a:ln>
        </p:spPr>
      </p:sp>
      <p:sp>
        <p:nvSpPr>
          <p:cNvPr id="11" name="Text 9"/>
          <p:cNvSpPr/>
          <p:nvPr/>
        </p:nvSpPr>
        <p:spPr>
          <a:xfrm>
            <a:off x="4251960" y="3017520"/>
            <a:ext cx="3657600" cy="365760"/>
          </a:xfrm>
          <a:prstGeom prst="rect">
            <a:avLst/>
          </a:prstGeom>
          <a:noFill/>
          <a:ln/>
        </p:spPr>
        <p:txBody>
          <a:bodyPr wrap="square" lIns="0" tIns="0" rIns="0" bIns="0" rtlCol="0" anchor="ctr"/>
          <a:lstStyle/>
          <a:p>
            <a:pPr algn="ctr" indent="0" marL="0">
              <a:buNone/>
            </a:pPr>
            <a:r>
              <a:rPr lang="en-US" sz="1100" dirty="0">
                <a:solidFill>
                  <a:srgbClr val="929295"/>
                </a:solidFill>
                <a:latin typeface="Figtree" pitchFamily="34" charset="0"/>
                <a:ea typeface="Figtree" pitchFamily="34" charset="-122"/>
                <a:cs typeface="Figtree" pitchFamily="34" charset="-120"/>
              </a:rPr>
              <a:t>Photo</a:t>
            </a:r>
            <a:endParaRPr lang="en-US" sz="1100" dirty="0"/>
          </a:p>
        </p:txBody>
      </p:sp>
      <p:sp>
        <p:nvSpPr>
          <p:cNvPr id="12" name="Text 10"/>
          <p:cNvSpPr/>
          <p:nvPr/>
        </p:nvSpPr>
        <p:spPr>
          <a:xfrm>
            <a:off x="4251960" y="4709160"/>
            <a:ext cx="3657600" cy="320040"/>
          </a:xfrm>
          <a:prstGeom prst="rect">
            <a:avLst/>
          </a:prstGeom>
          <a:noFill/>
          <a:ln/>
        </p:spPr>
        <p:txBody>
          <a:bodyPr wrap="square" lIns="0" tIns="0" rIns="0" bIns="0" rtlCol="0" anchor="ctr"/>
          <a:lstStyle/>
          <a:p>
            <a:pPr indent="0" marL="0">
              <a:buNone/>
            </a:pPr>
            <a:r>
              <a:rPr lang="en-US" sz="1100" spc="200" kern="0" dirty="0">
                <a:solidFill>
                  <a:srgbClr val="757474"/>
                </a:solidFill>
                <a:latin typeface="Figtree SemiBold" pitchFamily="34" charset="0"/>
                <a:ea typeface="Figtree SemiBold" pitchFamily="34" charset="-122"/>
                <a:cs typeface="Figtree SemiBold" pitchFamily="34" charset="-120"/>
              </a:rPr>
              <a:t>CTO</a:t>
            </a:r>
            <a:endParaRPr lang="en-US" sz="1100" dirty="0"/>
          </a:p>
        </p:txBody>
      </p:sp>
      <p:sp>
        <p:nvSpPr>
          <p:cNvPr id="13" name="Text 11"/>
          <p:cNvSpPr/>
          <p:nvPr/>
        </p:nvSpPr>
        <p:spPr>
          <a:xfrm>
            <a:off x="4251960" y="5029200"/>
            <a:ext cx="3657600" cy="365760"/>
          </a:xfrm>
          <a:prstGeom prst="rect">
            <a:avLst/>
          </a:prstGeom>
          <a:noFill/>
          <a:ln/>
        </p:spPr>
        <p:txBody>
          <a:bodyPr wrap="square" lIns="0" tIns="0" rIns="0" bIns="0" rtlCol="0" anchor="ctr"/>
          <a:lstStyle/>
          <a:p>
            <a:pPr indent="0" marL="0">
              <a:buNone/>
            </a:pPr>
            <a:r>
              <a:rPr lang="en-US" sz="1500" dirty="0">
                <a:solidFill>
                  <a:srgbClr val="1B1B1B"/>
                </a:solidFill>
                <a:latin typeface="Figtree SemiBold" pitchFamily="34" charset="0"/>
                <a:ea typeface="Figtree SemiBold" pitchFamily="34" charset="-122"/>
                <a:cs typeface="Figtree SemiBold" pitchFamily="34" charset="-120"/>
              </a:rPr>
              <a:t>Kayvon Tabrizi</a:t>
            </a:r>
            <a:endParaRPr lang="en-US" sz="1500" dirty="0"/>
          </a:p>
        </p:txBody>
      </p:sp>
      <p:sp>
        <p:nvSpPr>
          <p:cNvPr id="14" name="Text 12"/>
          <p:cNvSpPr/>
          <p:nvPr/>
        </p:nvSpPr>
        <p:spPr>
          <a:xfrm>
            <a:off x="4251960" y="5440680"/>
            <a:ext cx="3657600" cy="914400"/>
          </a:xfrm>
          <a:prstGeom prst="rect">
            <a:avLst/>
          </a:prstGeom>
          <a:noFill/>
          <a:ln/>
        </p:spPr>
        <p:txBody>
          <a:bodyPr wrap="square" lIns="0" tIns="0" rIns="0" bIns="0" rtlCol="0" anchor="ctr"/>
          <a:lstStyle/>
          <a:p>
            <a:pPr indent="0" marL="0">
              <a:buNone/>
            </a:pPr>
            <a:r>
              <a:rPr lang="en-US" sz="1200" dirty="0">
                <a:solidFill>
                  <a:srgbClr val="535353"/>
                </a:solidFill>
                <a:latin typeface="Figtree" pitchFamily="34" charset="0"/>
                <a:ea typeface="Figtree" pitchFamily="34" charset="-122"/>
                <a:cs typeface="Figtree" pitchFamily="34" charset="-120"/>
              </a:rPr>
              <a:t>6 years at D. E. Shaw Research. Expert in comp. chemistry, biology, physics, software, and AI.</a:t>
            </a:r>
            <a:endParaRPr lang="en-US" sz="1200" dirty="0"/>
          </a:p>
        </p:txBody>
      </p:sp>
      <p:sp>
        <p:nvSpPr>
          <p:cNvPr id="15" name="Shape 13"/>
          <p:cNvSpPr/>
          <p:nvPr/>
        </p:nvSpPr>
        <p:spPr>
          <a:xfrm>
            <a:off x="8046720" y="1828800"/>
            <a:ext cx="3657600" cy="2743200"/>
          </a:xfrm>
          <a:prstGeom prst="rect">
            <a:avLst/>
          </a:prstGeom>
          <a:solidFill>
            <a:srgbClr val="F4F4F4"/>
          </a:solidFill>
          <a:ln w="9525">
            <a:solidFill>
              <a:srgbClr val="E3E3E3"/>
            </a:solidFill>
            <a:prstDash val="solid"/>
          </a:ln>
        </p:spPr>
      </p:sp>
      <p:sp>
        <p:nvSpPr>
          <p:cNvPr id="16" name="Text 14"/>
          <p:cNvSpPr/>
          <p:nvPr/>
        </p:nvSpPr>
        <p:spPr>
          <a:xfrm>
            <a:off x="8046720" y="3017520"/>
            <a:ext cx="3657600" cy="365760"/>
          </a:xfrm>
          <a:prstGeom prst="rect">
            <a:avLst/>
          </a:prstGeom>
          <a:noFill/>
          <a:ln/>
        </p:spPr>
        <p:txBody>
          <a:bodyPr wrap="square" lIns="0" tIns="0" rIns="0" bIns="0" rtlCol="0" anchor="ctr"/>
          <a:lstStyle/>
          <a:p>
            <a:pPr algn="ctr" indent="0" marL="0">
              <a:buNone/>
            </a:pPr>
            <a:r>
              <a:rPr lang="en-US" sz="1100" dirty="0">
                <a:solidFill>
                  <a:srgbClr val="929295"/>
                </a:solidFill>
                <a:latin typeface="Figtree" pitchFamily="34" charset="0"/>
                <a:ea typeface="Figtree" pitchFamily="34" charset="-122"/>
                <a:cs typeface="Figtree" pitchFamily="34" charset="-120"/>
              </a:rPr>
              <a:t>Photo</a:t>
            </a:r>
            <a:endParaRPr lang="en-US" sz="1100" dirty="0"/>
          </a:p>
        </p:txBody>
      </p:sp>
      <p:sp>
        <p:nvSpPr>
          <p:cNvPr id="17" name="Text 15"/>
          <p:cNvSpPr/>
          <p:nvPr/>
        </p:nvSpPr>
        <p:spPr>
          <a:xfrm>
            <a:off x="8046720" y="4709160"/>
            <a:ext cx="3657600" cy="320040"/>
          </a:xfrm>
          <a:prstGeom prst="rect">
            <a:avLst/>
          </a:prstGeom>
          <a:noFill/>
          <a:ln/>
        </p:spPr>
        <p:txBody>
          <a:bodyPr wrap="square" lIns="0" tIns="0" rIns="0" bIns="0" rtlCol="0" anchor="ctr"/>
          <a:lstStyle/>
          <a:p>
            <a:pPr indent="0" marL="0">
              <a:buNone/>
            </a:pPr>
            <a:r>
              <a:rPr lang="en-US" sz="1100" spc="200" kern="0" dirty="0">
                <a:solidFill>
                  <a:srgbClr val="757474"/>
                </a:solidFill>
                <a:latin typeface="Figtree SemiBold" pitchFamily="34" charset="0"/>
                <a:ea typeface="Figtree SemiBold" pitchFamily="34" charset="-122"/>
                <a:cs typeface="Figtree SemiBold" pitchFamily="34" charset="-120"/>
              </a:rPr>
              <a:t>COO</a:t>
            </a:r>
            <a:endParaRPr lang="en-US" sz="1100" dirty="0"/>
          </a:p>
        </p:txBody>
      </p:sp>
      <p:sp>
        <p:nvSpPr>
          <p:cNvPr id="18" name="Text 16"/>
          <p:cNvSpPr/>
          <p:nvPr/>
        </p:nvSpPr>
        <p:spPr>
          <a:xfrm>
            <a:off x="8046720" y="5029200"/>
            <a:ext cx="3657600" cy="365760"/>
          </a:xfrm>
          <a:prstGeom prst="rect">
            <a:avLst/>
          </a:prstGeom>
          <a:noFill/>
          <a:ln/>
        </p:spPr>
        <p:txBody>
          <a:bodyPr wrap="square" lIns="0" tIns="0" rIns="0" bIns="0" rtlCol="0" anchor="ctr"/>
          <a:lstStyle/>
          <a:p>
            <a:pPr indent="0" marL="0">
              <a:buNone/>
            </a:pPr>
            <a:r>
              <a:rPr lang="en-US" sz="1500" dirty="0">
                <a:solidFill>
                  <a:srgbClr val="1B1B1B"/>
                </a:solidFill>
                <a:latin typeface="Figtree SemiBold" pitchFamily="34" charset="0"/>
                <a:ea typeface="Figtree SemiBold" pitchFamily="34" charset="-122"/>
                <a:cs typeface="Figtree SemiBold" pitchFamily="34" charset="-120"/>
              </a:rPr>
              <a:t>Kevin Lee</a:t>
            </a:r>
            <a:endParaRPr lang="en-US" sz="1500" dirty="0"/>
          </a:p>
        </p:txBody>
      </p:sp>
      <p:sp>
        <p:nvSpPr>
          <p:cNvPr id="19" name="Text 17"/>
          <p:cNvSpPr/>
          <p:nvPr/>
        </p:nvSpPr>
        <p:spPr>
          <a:xfrm>
            <a:off x="8046720" y="5440680"/>
            <a:ext cx="3657600" cy="914400"/>
          </a:xfrm>
          <a:prstGeom prst="rect">
            <a:avLst/>
          </a:prstGeom>
          <a:noFill/>
          <a:ln/>
        </p:spPr>
        <p:txBody>
          <a:bodyPr wrap="square" lIns="0" tIns="0" rIns="0" bIns="0" rtlCol="0" anchor="ctr"/>
          <a:lstStyle/>
          <a:p>
            <a:pPr indent="0" marL="0">
              <a:buNone/>
            </a:pPr>
            <a:r>
              <a:rPr lang="en-US" sz="1200" dirty="0">
                <a:solidFill>
                  <a:srgbClr val="535353"/>
                </a:solidFill>
                <a:latin typeface="Figtree" pitchFamily="34" charset="0"/>
                <a:ea typeface="Figtree" pitchFamily="34" charset="-122"/>
                <a:cs typeface="Figtree" pitchFamily="34" charset="-120"/>
              </a:rPr>
              <a:t>Product &amp; GTM. Head of product at two prior startups. Bootstrapped a profitable company.</a:t>
            </a:r>
            <a:endParaRPr lang="en-US" sz="1200" dirty="0"/>
          </a:p>
        </p:txBody>
      </p:sp>
      <p:sp>
        <p:nvSpPr>
          <p:cNvPr id="20" name="Text 18"/>
          <p:cNvSpPr/>
          <p:nvPr/>
        </p:nvSpPr>
        <p:spPr>
          <a:xfrm>
            <a:off x="457200" y="6446520"/>
            <a:ext cx="11247120" cy="320040"/>
          </a:xfrm>
          <a:prstGeom prst="rect">
            <a:avLst/>
          </a:prstGeom>
          <a:noFill/>
          <a:ln/>
        </p:spPr>
        <p:txBody>
          <a:bodyPr wrap="square" lIns="0" tIns="0" rIns="0" bIns="0" rtlCol="0" anchor="ctr"/>
          <a:lstStyle/>
          <a:p>
            <a:pPr algn="ctr" indent="0" marL="0">
              <a:buNone/>
            </a:pPr>
            <a:r>
              <a:rPr lang="en-US" sz="1100" dirty="0">
                <a:solidFill>
                  <a:srgbClr val="929295"/>
                </a:solidFill>
                <a:latin typeface="Figtree" pitchFamily="34" charset="0"/>
                <a:ea typeface="Figtree" pitchFamily="34" charset="-122"/>
                <a:cs typeface="Figtree" pitchFamily="34" charset="-120"/>
              </a:rPr>
              <a:t>+ 3 MIT PhDs/postdocs   ·   senior engineer ex-Microsoft   ·   senior designer ex-IBM</a:t>
            </a:r>
            <a:endParaRPr lang="en-US" sz="11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548640"/>
            <a:ext cx="10972800" cy="320040"/>
          </a:xfrm>
          <a:prstGeom prst="rect">
            <a:avLst/>
          </a:prstGeom>
          <a:noFill/>
          <a:ln/>
        </p:spPr>
        <p:txBody>
          <a:bodyPr wrap="square" lIns="0" tIns="0" rIns="0" bIns="0" rtlCol="0" anchor="ctr"/>
          <a:lstStyle/>
          <a:p>
            <a:pPr indent="0" marL="0">
              <a:buNone/>
            </a:pPr>
            <a:r>
              <a:rPr lang="en-US" sz="1100" spc="400" kern="0" dirty="0">
                <a:solidFill>
                  <a:srgbClr val="C68838"/>
                </a:solidFill>
                <a:latin typeface="Figtree SemiBold" pitchFamily="34" charset="0"/>
                <a:ea typeface="Figtree SemiBold" pitchFamily="34" charset="-122"/>
                <a:cs typeface="Figtree SemiBold" pitchFamily="34" charset="-120"/>
              </a:rPr>
              <a:t>THROUGHPUT</a:t>
            </a:r>
            <a:endParaRPr lang="en-US" sz="1100" dirty="0"/>
          </a:p>
        </p:txBody>
      </p:sp>
      <p:sp>
        <p:nvSpPr>
          <p:cNvPr id="3" name="Text 1"/>
          <p:cNvSpPr/>
          <p:nvPr/>
        </p:nvSpPr>
        <p:spPr>
          <a:xfrm>
            <a:off x="457200" y="1371600"/>
            <a:ext cx="7315200" cy="2743200"/>
          </a:xfrm>
          <a:prstGeom prst="rect">
            <a:avLst/>
          </a:prstGeom>
          <a:noFill/>
          <a:ln/>
        </p:spPr>
        <p:txBody>
          <a:bodyPr wrap="square" lIns="0" tIns="0" rIns="0" bIns="0" rtlCol="0" anchor="ctr"/>
          <a:lstStyle/>
          <a:p>
            <a:pPr indent="0" marL="0">
              <a:buNone/>
            </a:pPr>
            <a:r>
              <a:rPr lang="en-US" sz="20000" dirty="0">
                <a:solidFill>
                  <a:srgbClr val="047897"/>
                </a:solidFill>
                <a:latin typeface="Figtree SemiBold" pitchFamily="34" charset="0"/>
                <a:ea typeface="Figtree SemiBold" pitchFamily="34" charset="-122"/>
                <a:cs typeface="Figtree SemiBold" pitchFamily="34" charset="-120"/>
              </a:rPr>
              <a:t>12×</a:t>
            </a:r>
            <a:endParaRPr lang="en-US" sz="20000" dirty="0"/>
          </a:p>
        </p:txBody>
      </p:sp>
      <p:sp>
        <p:nvSpPr>
          <p:cNvPr id="4" name="Text 2"/>
          <p:cNvSpPr/>
          <p:nvPr/>
        </p:nvSpPr>
        <p:spPr>
          <a:xfrm>
            <a:off x="457200" y="4206240"/>
            <a:ext cx="7315200" cy="457200"/>
          </a:xfrm>
          <a:prstGeom prst="rect">
            <a:avLst/>
          </a:prstGeom>
          <a:noFill/>
          <a:ln/>
        </p:spPr>
        <p:txBody>
          <a:bodyPr wrap="square" lIns="0" tIns="0" rIns="0" bIns="0" rtlCol="0" anchor="ctr"/>
          <a:lstStyle/>
          <a:p>
            <a:pPr indent="0" marL="0">
              <a:buNone/>
            </a:pPr>
            <a:r>
              <a:rPr lang="en-US" sz="2200" dirty="0">
                <a:solidFill>
                  <a:srgbClr val="1B1B1B"/>
                </a:solidFill>
                <a:latin typeface="Figtree" pitchFamily="34" charset="0"/>
                <a:ea typeface="Figtree" pitchFamily="34" charset="-122"/>
                <a:cs typeface="Figtree" pitchFamily="34" charset="-120"/>
              </a:rPr>
              <a:t>speedup vs the manual workflow</a:t>
            </a:r>
            <a:endParaRPr lang="en-US" sz="2200" dirty="0"/>
          </a:p>
        </p:txBody>
      </p:sp>
      <p:sp>
        <p:nvSpPr>
          <p:cNvPr id="5" name="Text 3"/>
          <p:cNvSpPr/>
          <p:nvPr/>
        </p:nvSpPr>
        <p:spPr>
          <a:xfrm>
            <a:off x="8229600" y="2377440"/>
            <a:ext cx="3383280" cy="2743200"/>
          </a:xfrm>
          <a:prstGeom prst="rect">
            <a:avLst/>
          </a:prstGeom>
          <a:noFill/>
          <a:ln/>
        </p:spPr>
        <p:txBody>
          <a:bodyPr wrap="square" lIns="0" tIns="0" rIns="0" bIns="0" rtlCol="0" anchor="ctr"/>
          <a:lstStyle/>
          <a:p>
            <a:pPr indent="0" marL="0">
              <a:buNone/>
            </a:pPr>
            <a:r>
              <a:rPr lang="en-US" sz="1400" dirty="0">
                <a:solidFill>
                  <a:srgbClr val="535353"/>
                </a:solidFill>
                <a:latin typeface="Figtree" pitchFamily="34" charset="0"/>
                <a:ea typeface="Figtree" pitchFamily="34" charset="-122"/>
                <a:cs typeface="Figtree" pitchFamily="34" charset="-120"/>
              </a:rPr>
              <a:t>Six-week wet-lab cycles compress to days when an Axon agent threads structure prediction, docking, and scoring in a single pass. The metric is averaged across 14 active campaigns in Q2.</a:t>
            </a:r>
            <a:endParaRPr lang="en-US"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10972800" cy="320040"/>
          </a:xfrm>
          <a:prstGeom prst="rect">
            <a:avLst/>
          </a:prstGeom>
          <a:noFill/>
          <a:ln/>
        </p:spPr>
        <p:txBody>
          <a:bodyPr wrap="square" lIns="0" tIns="0" rIns="0" bIns="0" rtlCol="0" anchor="ctr"/>
          <a:lstStyle/>
          <a:p>
            <a:pPr indent="0" marL="0">
              <a:buNone/>
            </a:pPr>
            <a:r>
              <a:rPr lang="en-US" sz="1100" spc="400" kern="0" dirty="0">
                <a:solidFill>
                  <a:srgbClr val="757474"/>
                </a:solidFill>
                <a:latin typeface="Figtree SemiBold" pitchFamily="34" charset="0"/>
                <a:ea typeface="Figtree SemiBold" pitchFamily="34" charset="-122"/>
                <a:cs typeface="Figtree SemiBold" pitchFamily="34" charset="-120"/>
              </a:rPr>
              <a:t>GROWTH</a:t>
            </a:r>
            <a:endParaRPr lang="en-US" sz="1100" dirty="0"/>
          </a:p>
        </p:txBody>
      </p:sp>
      <p:sp>
        <p:nvSpPr>
          <p:cNvPr id="3" name="Text 1"/>
          <p:cNvSpPr/>
          <p:nvPr/>
        </p:nvSpPr>
        <p:spPr>
          <a:xfrm>
            <a:off x="457200" y="777240"/>
            <a:ext cx="109728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Compounds screened per quarter</a:t>
            </a:r>
            <a:endParaRPr lang="en-US" sz="3200" dirty="0"/>
          </a:p>
        </p:txBody>
      </p:sp>
      <p:sp>
        <p:nvSpPr>
          <p:cNvPr id="4" name="Text 2"/>
          <p:cNvSpPr/>
          <p:nvPr/>
        </p:nvSpPr>
        <p:spPr>
          <a:xfrm>
            <a:off x="457200" y="1417320"/>
            <a:ext cx="10972800" cy="365760"/>
          </a:xfrm>
          <a:prstGeom prst="rect">
            <a:avLst/>
          </a:prstGeom>
          <a:noFill/>
          <a:ln/>
        </p:spPr>
        <p:txBody>
          <a:bodyPr wrap="square" lIns="0" tIns="0" rIns="0" bIns="0" rtlCol="0" anchor="ctr"/>
          <a:lstStyle/>
          <a:p>
            <a:pPr indent="0" marL="0">
              <a:buNone/>
            </a:pPr>
            <a:r>
              <a:rPr lang="en-US" sz="1100" dirty="0">
                <a:solidFill>
                  <a:srgbClr val="535353"/>
                </a:solidFill>
                <a:latin typeface="Figtree" pitchFamily="34" charset="0"/>
                <a:ea typeface="Figtree" pitchFamily="34" charset="-122"/>
                <a:cs typeface="Figtree" pitchFamily="34" charset="-120"/>
              </a:rPr>
              <a:t>Millions, all campaigns. Q4 highlighted.</a:t>
            </a:r>
            <a:endParaRPr lang="en-US" sz="1100" dirty="0"/>
          </a:p>
        </p:txBody>
      </p:sp>
      <p:graphicFrame>
        <p:nvGraphicFramePr>
          <p:cNvPr id="5" name="Chart 0" descr=""/>
          <p:cNvGraphicFramePr/>
          <p:nvPr/>
        </p:nvGraphicFramePr>
        <p:xfrm>
          <a:off x="457200" y="1920240"/>
          <a:ext cx="11247120" cy="438912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10972800" cy="320040"/>
          </a:xfrm>
          <a:prstGeom prst="rect">
            <a:avLst/>
          </a:prstGeom>
          <a:noFill/>
          <a:ln/>
        </p:spPr>
        <p:txBody>
          <a:bodyPr wrap="square" lIns="0" tIns="0" rIns="0" bIns="0" rtlCol="0" anchor="ctr"/>
          <a:lstStyle/>
          <a:p>
            <a:pPr indent="0" marL="0">
              <a:buNone/>
            </a:pPr>
            <a:r>
              <a:rPr lang="en-US" sz="1100" spc="400" kern="0" dirty="0">
                <a:solidFill>
                  <a:srgbClr val="757474"/>
                </a:solidFill>
                <a:latin typeface="Figtree SemiBold" pitchFamily="34" charset="0"/>
                <a:ea typeface="Figtree SemiBold" pitchFamily="34" charset="-122"/>
                <a:cs typeface="Figtree SemiBold" pitchFamily="34" charset="-120"/>
              </a:rPr>
              <a:t>BENCHMARK</a:t>
            </a:r>
            <a:endParaRPr lang="en-US" sz="1100" dirty="0"/>
          </a:p>
        </p:txBody>
      </p:sp>
      <p:sp>
        <p:nvSpPr>
          <p:cNvPr id="3" name="Text 1"/>
          <p:cNvSpPr/>
          <p:nvPr/>
        </p:nvSpPr>
        <p:spPr>
          <a:xfrm>
            <a:off x="457200" y="777240"/>
            <a:ext cx="109728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Top-1 success vs. atom-pair budget</a:t>
            </a:r>
            <a:endParaRPr lang="en-US" sz="3200" dirty="0"/>
          </a:p>
        </p:txBody>
      </p:sp>
      <p:sp>
        <p:nvSpPr>
          <p:cNvPr id="4" name="Text 2"/>
          <p:cNvSpPr/>
          <p:nvPr/>
        </p:nvSpPr>
        <p:spPr>
          <a:xfrm>
            <a:off x="457200" y="1417320"/>
            <a:ext cx="10972800" cy="365760"/>
          </a:xfrm>
          <a:prstGeom prst="rect">
            <a:avLst/>
          </a:prstGeom>
          <a:noFill/>
          <a:ln/>
        </p:spPr>
        <p:txBody>
          <a:bodyPr wrap="square" lIns="0" tIns="0" rIns="0" bIns="0" rtlCol="0" anchor="ctr"/>
          <a:lstStyle/>
          <a:p>
            <a:pPr indent="0" marL="0">
              <a:buNone/>
            </a:pPr>
            <a:r>
              <a:rPr lang="en-US" sz="1100" dirty="0">
                <a:solidFill>
                  <a:srgbClr val="535353"/>
                </a:solidFill>
                <a:latin typeface="Figtree" pitchFamily="34" charset="0"/>
                <a:ea typeface="Figtree" pitchFamily="34" charset="-122"/>
                <a:cs typeface="Figtree" pitchFamily="34" charset="-120"/>
              </a:rPr>
              <a:t>PoseBusters Top-1 success rate. Sparse-attention model vs the dense baseline.</a:t>
            </a:r>
            <a:endParaRPr lang="en-US" sz="1100" dirty="0"/>
          </a:p>
        </p:txBody>
      </p:sp>
      <p:graphicFrame>
        <p:nvGraphicFramePr>
          <p:cNvPr id="5" name="Chart 0" descr=""/>
          <p:cNvGraphicFramePr/>
          <p:nvPr/>
        </p:nvGraphicFramePr>
        <p:xfrm>
          <a:off x="457200" y="1920240"/>
          <a:ext cx="11247120" cy="438912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10972800" cy="320040"/>
          </a:xfrm>
          <a:prstGeom prst="rect">
            <a:avLst/>
          </a:prstGeom>
          <a:noFill/>
          <a:ln/>
        </p:spPr>
        <p:txBody>
          <a:bodyPr wrap="square" lIns="0" tIns="0" rIns="0" bIns="0" rtlCol="0" anchor="ctr"/>
          <a:lstStyle/>
          <a:p>
            <a:pPr indent="0" marL="0">
              <a:buNone/>
            </a:pPr>
            <a:r>
              <a:rPr lang="en-US" sz="1100" spc="400" kern="0" dirty="0">
                <a:solidFill>
                  <a:srgbClr val="757474"/>
                </a:solidFill>
                <a:latin typeface="Figtree SemiBold" pitchFamily="34" charset="0"/>
                <a:ea typeface="Figtree SemiBold" pitchFamily="34" charset="-122"/>
                <a:cs typeface="Figtree SemiBold" pitchFamily="34" charset="-120"/>
              </a:rPr>
              <a:t>PORTFOLIO</a:t>
            </a:r>
            <a:endParaRPr lang="en-US" sz="1100" dirty="0"/>
          </a:p>
        </p:txBody>
      </p:sp>
      <p:sp>
        <p:nvSpPr>
          <p:cNvPr id="3" name="Text 1"/>
          <p:cNvSpPr/>
          <p:nvPr/>
        </p:nvSpPr>
        <p:spPr>
          <a:xfrm>
            <a:off x="457200" y="777240"/>
            <a:ext cx="109728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Where we spend our compute</a:t>
            </a:r>
            <a:endParaRPr lang="en-US" sz="3200" dirty="0"/>
          </a:p>
        </p:txBody>
      </p:sp>
      <p:graphicFrame>
        <p:nvGraphicFramePr>
          <p:cNvPr id="4" name="Chart 0" descr=""/>
          <p:cNvGraphicFramePr/>
          <p:nvPr/>
        </p:nvGraphicFramePr>
        <p:xfrm>
          <a:off x="457200" y="1554480"/>
          <a:ext cx="6400800" cy="493776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7315200" y="2286000"/>
            <a:ext cx="4389120" cy="3657600"/>
          </a:xfrm>
          <a:prstGeom prst="rect">
            <a:avLst/>
          </a:prstGeom>
          <a:noFill/>
          <a:ln/>
        </p:spPr>
        <p:txBody>
          <a:bodyPr wrap="square" lIns="0" tIns="0" rIns="0" bIns="0" rtlCol="0" anchor="ctr"/>
          <a:lstStyle/>
          <a:p>
            <a:pPr indent="0" marL="0">
              <a:buNone/>
            </a:pPr>
            <a:r>
              <a:rPr lang="en-US" sz="1300" dirty="0">
                <a:solidFill>
                  <a:srgbClr val="535353"/>
                </a:solidFill>
                <a:latin typeface="Figtree" pitchFamily="34" charset="0"/>
                <a:ea typeface="Figtree" pitchFamily="34" charset="-122"/>
                <a:cs typeface="Figtree" pitchFamily="34" charset="-120"/>
              </a:rPr>
              <a:t>Pose prediction is the dominant cost; orange shows FEP refinement, the next-largest share. Greys collapse the long tail of incidental jobs into a single "other" slice.</a:t>
            </a:r>
            <a:endParaRPr lang="en-US" sz="13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10972800" cy="320040"/>
          </a:xfrm>
          <a:prstGeom prst="rect">
            <a:avLst/>
          </a:prstGeom>
          <a:noFill/>
          <a:ln/>
        </p:spPr>
        <p:txBody>
          <a:bodyPr wrap="square" lIns="0" tIns="0" rIns="0" bIns="0" rtlCol="0" anchor="ctr"/>
          <a:lstStyle/>
          <a:p>
            <a:pPr indent="0" marL="0">
              <a:buNone/>
            </a:pPr>
            <a:r>
              <a:rPr lang="en-US" sz="1100" spc="400" kern="0" dirty="0">
                <a:solidFill>
                  <a:srgbClr val="757474"/>
                </a:solidFill>
                <a:latin typeface="Figtree SemiBold" pitchFamily="34" charset="0"/>
                <a:ea typeface="Figtree SemiBold" pitchFamily="34" charset="-122"/>
                <a:cs typeface="Figtree SemiBold" pitchFamily="34" charset="-120"/>
              </a:rPr>
              <a:t>ROADMAP</a:t>
            </a:r>
            <a:endParaRPr lang="en-US" sz="1100" dirty="0"/>
          </a:p>
        </p:txBody>
      </p:sp>
      <p:sp>
        <p:nvSpPr>
          <p:cNvPr id="3" name="Text 1"/>
          <p:cNvSpPr/>
          <p:nvPr/>
        </p:nvSpPr>
        <p:spPr>
          <a:xfrm>
            <a:off x="457200" y="777240"/>
            <a:ext cx="109728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What we ship in 2026</a:t>
            </a:r>
            <a:endParaRPr lang="en-US" sz="3200" dirty="0"/>
          </a:p>
        </p:txBody>
      </p:sp>
      <p:sp>
        <p:nvSpPr>
          <p:cNvPr id="4" name="Shape 2"/>
          <p:cNvSpPr/>
          <p:nvPr/>
        </p:nvSpPr>
        <p:spPr>
          <a:xfrm>
            <a:off x="914400" y="3657600"/>
            <a:ext cx="10332720" cy="0"/>
          </a:xfrm>
          <a:prstGeom prst="line">
            <a:avLst/>
          </a:prstGeom>
          <a:noFill/>
          <a:ln w="9525">
            <a:solidFill>
              <a:srgbClr val="E3E3E3"/>
            </a:solidFill>
            <a:prstDash val="solid"/>
          </a:ln>
        </p:spPr>
      </p:sp>
      <p:sp>
        <p:nvSpPr>
          <p:cNvPr id="5" name="Shape 3"/>
          <p:cNvSpPr/>
          <p:nvPr/>
        </p:nvSpPr>
        <p:spPr>
          <a:xfrm>
            <a:off x="1252728" y="3538728"/>
            <a:ext cx="237744" cy="237744"/>
          </a:xfrm>
          <a:prstGeom prst="ellipse">
            <a:avLst/>
          </a:prstGeom>
          <a:solidFill>
            <a:srgbClr val="047897"/>
          </a:solidFill>
          <a:ln/>
        </p:spPr>
      </p:sp>
      <p:sp>
        <p:nvSpPr>
          <p:cNvPr id="6" name="Text 4"/>
          <p:cNvSpPr/>
          <p:nvPr/>
        </p:nvSpPr>
        <p:spPr>
          <a:xfrm>
            <a:off x="914400" y="3108960"/>
            <a:ext cx="914400" cy="274320"/>
          </a:xfrm>
          <a:prstGeom prst="rect">
            <a:avLst/>
          </a:prstGeom>
          <a:noFill/>
          <a:ln/>
        </p:spPr>
        <p:txBody>
          <a:bodyPr wrap="square" lIns="0" tIns="0" rIns="0" bIns="0" rtlCol="0" anchor="ctr"/>
          <a:lstStyle/>
          <a:p>
            <a:pPr algn="ctr" indent="0" marL="0">
              <a:buNone/>
            </a:pPr>
            <a:r>
              <a:rPr lang="en-US" sz="1300" dirty="0">
                <a:solidFill>
                  <a:srgbClr val="047897"/>
                </a:solidFill>
                <a:latin typeface="Geist Mono" pitchFamily="34" charset="0"/>
                <a:ea typeface="Geist Mono" pitchFamily="34" charset="-122"/>
                <a:cs typeface="Geist Mono" pitchFamily="34" charset="-120"/>
              </a:rPr>
              <a:t>Q1</a:t>
            </a:r>
            <a:endParaRPr lang="en-US" sz="1300" dirty="0"/>
          </a:p>
        </p:txBody>
      </p:sp>
      <p:sp>
        <p:nvSpPr>
          <p:cNvPr id="7" name="Text 5"/>
          <p:cNvSpPr/>
          <p:nvPr/>
        </p:nvSpPr>
        <p:spPr>
          <a:xfrm>
            <a:off x="91440" y="3931920"/>
            <a:ext cx="2560320" cy="365760"/>
          </a:xfrm>
          <a:prstGeom prst="rect">
            <a:avLst/>
          </a:prstGeom>
          <a:noFill/>
          <a:ln/>
        </p:spPr>
        <p:txBody>
          <a:bodyPr wrap="square" lIns="0" tIns="0" rIns="0" bIns="0" rtlCol="0" anchor="ctr"/>
          <a:lstStyle/>
          <a:p>
            <a:pPr algn="ctr" indent="0" marL="0">
              <a:buNone/>
            </a:pPr>
            <a:r>
              <a:rPr lang="en-US" sz="1500" dirty="0">
                <a:solidFill>
                  <a:srgbClr val="1B1B1B"/>
                </a:solidFill>
                <a:latin typeface="Figtree SemiBold" pitchFamily="34" charset="0"/>
                <a:ea typeface="Figtree SemiBold" pitchFamily="34" charset="-122"/>
                <a:cs typeface="Figtree SemiBold" pitchFamily="34" charset="-120"/>
              </a:rPr>
              <a:t>Pose prediction</a:t>
            </a:r>
            <a:endParaRPr lang="en-US" sz="1500" dirty="0"/>
          </a:p>
        </p:txBody>
      </p:sp>
      <p:sp>
        <p:nvSpPr>
          <p:cNvPr id="8" name="Text 6"/>
          <p:cNvSpPr/>
          <p:nvPr/>
        </p:nvSpPr>
        <p:spPr>
          <a:xfrm>
            <a:off x="91440" y="4343400"/>
            <a:ext cx="2560320" cy="1280160"/>
          </a:xfrm>
          <a:prstGeom prst="rect">
            <a:avLst/>
          </a:prstGeom>
          <a:noFill/>
          <a:ln/>
        </p:spPr>
        <p:txBody>
          <a:bodyPr wrap="square" lIns="0" tIns="0" rIns="0" bIns="0" rtlCol="0" anchor="ctr"/>
          <a:lstStyle/>
          <a:p>
            <a:pPr algn="ctr" indent="0" marL="0">
              <a:buNone/>
            </a:pPr>
            <a:r>
              <a:rPr lang="en-US" sz="1300" dirty="0">
                <a:solidFill>
                  <a:srgbClr val="535353"/>
                </a:solidFill>
                <a:latin typeface="Figtree" pitchFamily="34" charset="0"/>
                <a:ea typeface="Figtree" pitchFamily="34" charset="-122"/>
                <a:cs typeface="Figtree" pitchFamily="34" charset="-120"/>
              </a:rPr>
              <a:t>Sparse attention lands; reaches dense parity.</a:t>
            </a:r>
            <a:endParaRPr lang="en-US" sz="1300" dirty="0"/>
          </a:p>
        </p:txBody>
      </p:sp>
      <p:sp>
        <p:nvSpPr>
          <p:cNvPr id="9" name="Shape 7"/>
          <p:cNvSpPr/>
          <p:nvPr/>
        </p:nvSpPr>
        <p:spPr>
          <a:xfrm>
            <a:off x="3995928" y="3538728"/>
            <a:ext cx="237744" cy="237744"/>
          </a:xfrm>
          <a:prstGeom prst="ellipse">
            <a:avLst/>
          </a:prstGeom>
          <a:solidFill>
            <a:srgbClr val="C68838"/>
          </a:solidFill>
          <a:ln/>
        </p:spPr>
      </p:sp>
      <p:sp>
        <p:nvSpPr>
          <p:cNvPr id="10" name="Text 8"/>
          <p:cNvSpPr/>
          <p:nvPr/>
        </p:nvSpPr>
        <p:spPr>
          <a:xfrm>
            <a:off x="3657600" y="3108960"/>
            <a:ext cx="914400" cy="274320"/>
          </a:xfrm>
          <a:prstGeom prst="rect">
            <a:avLst/>
          </a:prstGeom>
          <a:noFill/>
          <a:ln/>
        </p:spPr>
        <p:txBody>
          <a:bodyPr wrap="square" lIns="0" tIns="0" rIns="0" bIns="0" rtlCol="0" anchor="ctr"/>
          <a:lstStyle/>
          <a:p>
            <a:pPr algn="ctr" indent="0" marL="0">
              <a:buNone/>
            </a:pPr>
            <a:r>
              <a:rPr lang="en-US" sz="1300" dirty="0">
                <a:solidFill>
                  <a:srgbClr val="C68838"/>
                </a:solidFill>
                <a:latin typeface="Geist Mono" pitchFamily="34" charset="0"/>
                <a:ea typeface="Geist Mono" pitchFamily="34" charset="-122"/>
                <a:cs typeface="Geist Mono" pitchFamily="34" charset="-120"/>
              </a:rPr>
              <a:t>Q2</a:t>
            </a:r>
            <a:endParaRPr lang="en-US" sz="1300" dirty="0"/>
          </a:p>
        </p:txBody>
      </p:sp>
      <p:sp>
        <p:nvSpPr>
          <p:cNvPr id="11" name="Text 9"/>
          <p:cNvSpPr/>
          <p:nvPr/>
        </p:nvSpPr>
        <p:spPr>
          <a:xfrm>
            <a:off x="2834640" y="3931920"/>
            <a:ext cx="2560320" cy="365760"/>
          </a:xfrm>
          <a:prstGeom prst="rect">
            <a:avLst/>
          </a:prstGeom>
          <a:noFill/>
          <a:ln/>
        </p:spPr>
        <p:txBody>
          <a:bodyPr wrap="square" lIns="0" tIns="0" rIns="0" bIns="0" rtlCol="0" anchor="ctr"/>
          <a:lstStyle/>
          <a:p>
            <a:pPr algn="ctr" indent="0" marL="0">
              <a:buNone/>
            </a:pPr>
            <a:r>
              <a:rPr lang="en-US" sz="1500" dirty="0">
                <a:solidFill>
                  <a:srgbClr val="1B1B1B"/>
                </a:solidFill>
                <a:latin typeface="Figtree SemiBold" pitchFamily="34" charset="0"/>
                <a:ea typeface="Figtree SemiBold" pitchFamily="34" charset="-122"/>
                <a:cs typeface="Figtree SemiBold" pitchFamily="34" charset="-120"/>
              </a:rPr>
              <a:t>ADMET layer</a:t>
            </a:r>
            <a:endParaRPr lang="en-US" sz="1500" dirty="0"/>
          </a:p>
        </p:txBody>
      </p:sp>
      <p:sp>
        <p:nvSpPr>
          <p:cNvPr id="12" name="Text 10"/>
          <p:cNvSpPr/>
          <p:nvPr/>
        </p:nvSpPr>
        <p:spPr>
          <a:xfrm>
            <a:off x="2834640" y="4343400"/>
            <a:ext cx="2560320" cy="1280160"/>
          </a:xfrm>
          <a:prstGeom prst="rect">
            <a:avLst/>
          </a:prstGeom>
          <a:noFill/>
          <a:ln/>
        </p:spPr>
        <p:txBody>
          <a:bodyPr wrap="square" lIns="0" tIns="0" rIns="0" bIns="0" rtlCol="0" anchor="ctr"/>
          <a:lstStyle/>
          <a:p>
            <a:pPr algn="ctr" indent="0" marL="0">
              <a:buNone/>
            </a:pPr>
            <a:r>
              <a:rPr lang="en-US" sz="1300" dirty="0">
                <a:solidFill>
                  <a:srgbClr val="535353"/>
                </a:solidFill>
                <a:latin typeface="Figtree" pitchFamily="34" charset="0"/>
                <a:ea typeface="Figtree" pitchFamily="34" charset="-122"/>
                <a:cs typeface="Figtree" pitchFamily="34" charset="-120"/>
              </a:rPr>
              <a:t>Predictive ADMET on top of the screen step.</a:t>
            </a:r>
            <a:endParaRPr lang="en-US" sz="1300" dirty="0"/>
          </a:p>
        </p:txBody>
      </p:sp>
      <p:sp>
        <p:nvSpPr>
          <p:cNvPr id="13" name="Shape 11"/>
          <p:cNvSpPr/>
          <p:nvPr/>
        </p:nvSpPr>
        <p:spPr>
          <a:xfrm>
            <a:off x="6739128" y="3538728"/>
            <a:ext cx="237744" cy="237744"/>
          </a:xfrm>
          <a:prstGeom prst="ellipse">
            <a:avLst/>
          </a:prstGeom>
          <a:solidFill>
            <a:srgbClr val="047897"/>
          </a:solidFill>
          <a:ln/>
        </p:spPr>
      </p:sp>
      <p:sp>
        <p:nvSpPr>
          <p:cNvPr id="14" name="Text 12"/>
          <p:cNvSpPr/>
          <p:nvPr/>
        </p:nvSpPr>
        <p:spPr>
          <a:xfrm>
            <a:off x="6400800" y="3108960"/>
            <a:ext cx="914400" cy="274320"/>
          </a:xfrm>
          <a:prstGeom prst="rect">
            <a:avLst/>
          </a:prstGeom>
          <a:noFill/>
          <a:ln/>
        </p:spPr>
        <p:txBody>
          <a:bodyPr wrap="square" lIns="0" tIns="0" rIns="0" bIns="0" rtlCol="0" anchor="ctr"/>
          <a:lstStyle/>
          <a:p>
            <a:pPr algn="ctr" indent="0" marL="0">
              <a:buNone/>
            </a:pPr>
            <a:r>
              <a:rPr lang="en-US" sz="1300" dirty="0">
                <a:solidFill>
                  <a:srgbClr val="047897"/>
                </a:solidFill>
                <a:latin typeface="Geist Mono" pitchFamily="34" charset="0"/>
                <a:ea typeface="Geist Mono" pitchFamily="34" charset="-122"/>
                <a:cs typeface="Geist Mono" pitchFamily="34" charset="-120"/>
              </a:rPr>
              <a:t>Q3</a:t>
            </a:r>
            <a:endParaRPr lang="en-US" sz="1300" dirty="0"/>
          </a:p>
        </p:txBody>
      </p:sp>
      <p:sp>
        <p:nvSpPr>
          <p:cNvPr id="15" name="Text 13"/>
          <p:cNvSpPr/>
          <p:nvPr/>
        </p:nvSpPr>
        <p:spPr>
          <a:xfrm>
            <a:off x="5577840" y="3931920"/>
            <a:ext cx="2560320" cy="365760"/>
          </a:xfrm>
          <a:prstGeom prst="rect">
            <a:avLst/>
          </a:prstGeom>
          <a:noFill/>
          <a:ln/>
        </p:spPr>
        <p:txBody>
          <a:bodyPr wrap="square" lIns="0" tIns="0" rIns="0" bIns="0" rtlCol="0" anchor="ctr"/>
          <a:lstStyle/>
          <a:p>
            <a:pPr algn="ctr" indent="0" marL="0">
              <a:buNone/>
            </a:pPr>
            <a:r>
              <a:rPr lang="en-US" sz="1500" dirty="0">
                <a:solidFill>
                  <a:srgbClr val="1B1B1B"/>
                </a:solidFill>
                <a:latin typeface="Figtree SemiBold" pitchFamily="34" charset="0"/>
                <a:ea typeface="Figtree SemiBold" pitchFamily="34" charset="-122"/>
                <a:cs typeface="Figtree SemiBold" pitchFamily="34" charset="-120"/>
              </a:rPr>
              <a:t>FEP refinement</a:t>
            </a:r>
            <a:endParaRPr lang="en-US" sz="1500" dirty="0"/>
          </a:p>
        </p:txBody>
      </p:sp>
      <p:sp>
        <p:nvSpPr>
          <p:cNvPr id="16" name="Text 14"/>
          <p:cNvSpPr/>
          <p:nvPr/>
        </p:nvSpPr>
        <p:spPr>
          <a:xfrm>
            <a:off x="5577840" y="4343400"/>
            <a:ext cx="2560320" cy="1280160"/>
          </a:xfrm>
          <a:prstGeom prst="rect">
            <a:avLst/>
          </a:prstGeom>
          <a:noFill/>
          <a:ln/>
        </p:spPr>
        <p:txBody>
          <a:bodyPr wrap="square" lIns="0" tIns="0" rIns="0" bIns="0" rtlCol="0" anchor="ctr"/>
          <a:lstStyle/>
          <a:p>
            <a:pPr algn="ctr" indent="0" marL="0">
              <a:buNone/>
            </a:pPr>
            <a:r>
              <a:rPr lang="en-US" sz="1300" dirty="0">
                <a:solidFill>
                  <a:srgbClr val="535353"/>
                </a:solidFill>
                <a:latin typeface="Figtree" pitchFamily="34" charset="0"/>
                <a:ea typeface="Figtree" pitchFamily="34" charset="-122"/>
                <a:cs typeface="Figtree" pitchFamily="34" charset="-120"/>
              </a:rPr>
              <a:t>Free-energy perturbation under the truncated attention regime.</a:t>
            </a:r>
            <a:endParaRPr lang="en-US" sz="1300" dirty="0"/>
          </a:p>
        </p:txBody>
      </p:sp>
      <p:sp>
        <p:nvSpPr>
          <p:cNvPr id="17" name="Shape 15"/>
          <p:cNvSpPr/>
          <p:nvPr/>
        </p:nvSpPr>
        <p:spPr>
          <a:xfrm>
            <a:off x="9482328" y="3538728"/>
            <a:ext cx="237744" cy="237744"/>
          </a:xfrm>
          <a:prstGeom prst="ellipse">
            <a:avLst/>
          </a:prstGeom>
          <a:solidFill>
            <a:srgbClr val="047897"/>
          </a:solidFill>
          <a:ln/>
        </p:spPr>
      </p:sp>
      <p:sp>
        <p:nvSpPr>
          <p:cNvPr id="18" name="Text 16"/>
          <p:cNvSpPr/>
          <p:nvPr/>
        </p:nvSpPr>
        <p:spPr>
          <a:xfrm>
            <a:off x="9144000" y="3108960"/>
            <a:ext cx="914400" cy="274320"/>
          </a:xfrm>
          <a:prstGeom prst="rect">
            <a:avLst/>
          </a:prstGeom>
          <a:noFill/>
          <a:ln/>
        </p:spPr>
        <p:txBody>
          <a:bodyPr wrap="square" lIns="0" tIns="0" rIns="0" bIns="0" rtlCol="0" anchor="ctr"/>
          <a:lstStyle/>
          <a:p>
            <a:pPr algn="ctr" indent="0" marL="0">
              <a:buNone/>
            </a:pPr>
            <a:r>
              <a:rPr lang="en-US" sz="1300" dirty="0">
                <a:solidFill>
                  <a:srgbClr val="047897"/>
                </a:solidFill>
                <a:latin typeface="Geist Mono" pitchFamily="34" charset="0"/>
                <a:ea typeface="Geist Mono" pitchFamily="34" charset="-122"/>
                <a:cs typeface="Geist Mono" pitchFamily="34" charset="-120"/>
              </a:rPr>
              <a:t>Q4</a:t>
            </a:r>
            <a:endParaRPr lang="en-US" sz="1300" dirty="0"/>
          </a:p>
        </p:txBody>
      </p:sp>
      <p:sp>
        <p:nvSpPr>
          <p:cNvPr id="19" name="Text 17"/>
          <p:cNvSpPr/>
          <p:nvPr/>
        </p:nvSpPr>
        <p:spPr>
          <a:xfrm>
            <a:off x="8321040" y="3931920"/>
            <a:ext cx="2560320" cy="365760"/>
          </a:xfrm>
          <a:prstGeom prst="rect">
            <a:avLst/>
          </a:prstGeom>
          <a:noFill/>
          <a:ln/>
        </p:spPr>
        <p:txBody>
          <a:bodyPr wrap="square" lIns="0" tIns="0" rIns="0" bIns="0" rtlCol="0" anchor="ctr"/>
          <a:lstStyle/>
          <a:p>
            <a:pPr algn="ctr" indent="0" marL="0">
              <a:buNone/>
            </a:pPr>
            <a:r>
              <a:rPr lang="en-US" sz="1500" dirty="0">
                <a:solidFill>
                  <a:srgbClr val="1B1B1B"/>
                </a:solidFill>
                <a:latin typeface="Figtree SemiBold" pitchFamily="34" charset="0"/>
                <a:ea typeface="Figtree SemiBold" pitchFamily="34" charset="-122"/>
                <a:cs typeface="Figtree SemiBold" pitchFamily="34" charset="-120"/>
              </a:rPr>
              <a:t>Customer SDK</a:t>
            </a:r>
            <a:endParaRPr lang="en-US" sz="1500" dirty="0"/>
          </a:p>
        </p:txBody>
      </p:sp>
      <p:sp>
        <p:nvSpPr>
          <p:cNvPr id="20" name="Text 18"/>
          <p:cNvSpPr/>
          <p:nvPr/>
        </p:nvSpPr>
        <p:spPr>
          <a:xfrm>
            <a:off x="8321040" y="4343400"/>
            <a:ext cx="2560320" cy="1280160"/>
          </a:xfrm>
          <a:prstGeom prst="rect">
            <a:avLst/>
          </a:prstGeom>
          <a:noFill/>
          <a:ln/>
        </p:spPr>
        <p:txBody>
          <a:bodyPr wrap="square" lIns="0" tIns="0" rIns="0" bIns="0" rtlCol="0" anchor="ctr"/>
          <a:lstStyle/>
          <a:p>
            <a:pPr algn="ctr" indent="0" marL="0">
              <a:buNone/>
            </a:pPr>
            <a:r>
              <a:rPr lang="en-US" sz="1300" dirty="0">
                <a:solidFill>
                  <a:srgbClr val="535353"/>
                </a:solidFill>
                <a:latin typeface="Figtree" pitchFamily="34" charset="0"/>
                <a:ea typeface="Figtree" pitchFamily="34" charset="-122"/>
                <a:cs typeface="Figtree" pitchFamily="34" charset="-120"/>
              </a:rPr>
              <a:t>External API for the full pipeline. Self-serve onboarding.</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1188720"/>
            <a:ext cx="914400" cy="457200"/>
          </a:xfrm>
          <a:prstGeom prst="rect">
            <a:avLst/>
          </a:prstGeom>
          <a:noFill/>
          <a:ln/>
        </p:spPr>
        <p:txBody>
          <a:bodyPr wrap="square" lIns="0" tIns="0" rIns="0" bIns="0" rtlCol="0" anchor="ctr"/>
          <a:lstStyle/>
          <a:p>
            <a:pPr indent="0" marL="0">
              <a:buNone/>
            </a:pPr>
            <a:r>
              <a:rPr lang="en-US" sz="1500" dirty="0">
                <a:solidFill>
                  <a:srgbClr val="047897"/>
                </a:solidFill>
                <a:latin typeface="Geist Mono" pitchFamily="34" charset="0"/>
                <a:ea typeface="Geist Mono" pitchFamily="34" charset="-122"/>
                <a:cs typeface="Geist Mono" pitchFamily="34" charset="-120"/>
              </a:rPr>
              <a:t>01</a:t>
            </a:r>
            <a:endParaRPr lang="en-US" sz="1500" dirty="0"/>
          </a:p>
        </p:txBody>
      </p:sp>
      <p:sp>
        <p:nvSpPr>
          <p:cNvPr id="3" name="Text 1"/>
          <p:cNvSpPr/>
          <p:nvPr/>
        </p:nvSpPr>
        <p:spPr>
          <a:xfrm>
            <a:off x="457200" y="1737360"/>
            <a:ext cx="10058400" cy="3200400"/>
          </a:xfrm>
          <a:prstGeom prst="rect">
            <a:avLst/>
          </a:prstGeom>
          <a:noFill/>
          <a:ln/>
        </p:spPr>
        <p:txBody>
          <a:bodyPr wrap="square" lIns="0" tIns="0" rIns="0" bIns="0" rtlCol="0" anchor="ctr"/>
          <a:lstStyle/>
          <a:p>
            <a:pPr indent="0" marL="0">
              <a:buNone/>
            </a:pPr>
            <a:r>
              <a:rPr lang="en-US" sz="4000" dirty="0">
                <a:solidFill>
                  <a:srgbClr val="1B1B1B"/>
                </a:solidFill>
                <a:latin typeface="Figtree SemiBold" pitchFamily="34" charset="0"/>
                <a:ea typeface="Figtree SemiBold" pitchFamily="34" charset="-122"/>
                <a:cs typeface="Figtree SemiBold" pitchFamily="34" charset="-120"/>
              </a:rPr>
              <a:t>Extracting structure–</a:t>
            </a:r>
            <a:endParaRPr lang="en-US" sz="4000" dirty="0"/>
          </a:p>
          <a:p>
            <a:pPr indent="0" marL="0">
              <a:buNone/>
            </a:pPr>
            <a:r>
              <a:rPr lang="en-US" sz="4000" dirty="0">
                <a:solidFill>
                  <a:srgbClr val="1B1B1B"/>
                </a:solidFill>
                <a:latin typeface="Figtree SemiBold" pitchFamily="34" charset="0"/>
                <a:ea typeface="Figtree SemiBold" pitchFamily="34" charset="-122"/>
                <a:cs typeface="Figtree SemiBold" pitchFamily="34" charset="-120"/>
              </a:rPr>
              <a:t>activity relationships</a:t>
            </a:r>
            <a:endParaRPr lang="en-US" sz="4000" dirty="0"/>
          </a:p>
          <a:p>
            <a:pPr indent="0" marL="0">
              <a:buNone/>
            </a:pPr>
            <a:r>
              <a:rPr lang="en-US" sz="4000" dirty="0">
                <a:solidFill>
                  <a:srgbClr val="1B1B1B"/>
                </a:solidFill>
                <a:latin typeface="Figtree SemiBold" pitchFamily="34" charset="0"/>
                <a:ea typeface="Figtree SemiBold" pitchFamily="34" charset="-122"/>
                <a:cs typeface="Figtree SemiBold" pitchFamily="34" charset="-120"/>
              </a:rPr>
              <a:t>from something</a:t>
            </a: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B1B1B"/>
        </a:solidFill>
      </p:bgPr>
    </p:bg>
    <p:spTree>
      <p:nvGrpSpPr>
        <p:cNvPr id="1" name=""/>
        <p:cNvGrpSpPr/>
        <p:nvPr/>
      </p:nvGrpSpPr>
      <p:grpSpPr>
        <a:xfrm>
          <a:off x="0" y="0"/>
          <a:ext cx="0" cy="0"/>
          <a:chOff x="0" y="0"/>
          <a:chExt cx="0" cy="0"/>
        </a:xfrm>
      </p:grpSpPr>
      <p:sp>
        <p:nvSpPr>
          <p:cNvPr id="2" name="Text 0"/>
          <p:cNvSpPr/>
          <p:nvPr/>
        </p:nvSpPr>
        <p:spPr>
          <a:xfrm>
            <a:off x="457200" y="1188720"/>
            <a:ext cx="914400" cy="457200"/>
          </a:xfrm>
          <a:prstGeom prst="rect">
            <a:avLst/>
          </a:prstGeom>
          <a:noFill/>
          <a:ln/>
        </p:spPr>
        <p:txBody>
          <a:bodyPr wrap="square" lIns="0" tIns="0" rIns="0" bIns="0" rtlCol="0" anchor="ctr"/>
          <a:lstStyle/>
          <a:p>
            <a:pPr indent="0" marL="0">
              <a:buNone/>
            </a:pPr>
            <a:r>
              <a:rPr lang="en-US" sz="1500" dirty="0">
                <a:solidFill>
                  <a:srgbClr val="047897"/>
                </a:solidFill>
                <a:latin typeface="Geist Mono" pitchFamily="34" charset="0"/>
                <a:ea typeface="Geist Mono" pitchFamily="34" charset="-122"/>
                <a:cs typeface="Geist Mono" pitchFamily="34" charset="-120"/>
              </a:rPr>
              <a:t>01</a:t>
            </a:r>
            <a:endParaRPr lang="en-US" sz="1500" dirty="0"/>
          </a:p>
        </p:txBody>
      </p:sp>
      <p:sp>
        <p:nvSpPr>
          <p:cNvPr id="3" name="Text 1"/>
          <p:cNvSpPr/>
          <p:nvPr/>
        </p:nvSpPr>
        <p:spPr>
          <a:xfrm>
            <a:off x="457200" y="1737360"/>
            <a:ext cx="10058400" cy="3200400"/>
          </a:xfrm>
          <a:prstGeom prst="rect">
            <a:avLst/>
          </a:prstGeom>
          <a:noFill/>
          <a:ln/>
        </p:spPr>
        <p:txBody>
          <a:bodyPr wrap="square" lIns="0" tIns="0" rIns="0" bIns="0" rtlCol="0" anchor="ctr"/>
          <a:lstStyle/>
          <a:p>
            <a:pPr indent="0" marL="0">
              <a:buNone/>
            </a:pPr>
            <a:r>
              <a:rPr lang="en-US" sz="4000" dirty="0">
                <a:solidFill>
                  <a:srgbClr val="FFFFFF"/>
                </a:solidFill>
                <a:latin typeface="Figtree SemiBold" pitchFamily="34" charset="0"/>
                <a:ea typeface="Figtree SemiBold" pitchFamily="34" charset="-122"/>
                <a:cs typeface="Figtree SemiBold" pitchFamily="34" charset="-120"/>
              </a:rPr>
              <a:t>Extracting structure–</a:t>
            </a:r>
            <a:endParaRPr lang="en-US" sz="4000" dirty="0"/>
          </a:p>
          <a:p>
            <a:pPr indent="0" marL="0">
              <a:buNone/>
            </a:pPr>
            <a:r>
              <a:rPr lang="en-US" sz="4000" dirty="0">
                <a:solidFill>
                  <a:srgbClr val="FFFFFF"/>
                </a:solidFill>
                <a:latin typeface="Figtree SemiBold" pitchFamily="34" charset="0"/>
                <a:ea typeface="Figtree SemiBold" pitchFamily="34" charset="-122"/>
                <a:cs typeface="Figtree SemiBold" pitchFamily="34" charset="-120"/>
              </a:rPr>
              <a:t>activity relationships</a:t>
            </a:r>
            <a:endParaRPr lang="en-US" sz="4000" dirty="0"/>
          </a:p>
          <a:p>
            <a:pPr indent="0" marL="0">
              <a:buNone/>
            </a:pPr>
            <a:r>
              <a:rPr lang="en-US" sz="4000" dirty="0">
                <a:solidFill>
                  <a:srgbClr val="FFFFFF"/>
                </a:solidFill>
                <a:latin typeface="Figtree SemiBold" pitchFamily="34" charset="0"/>
                <a:ea typeface="Figtree SemiBold" pitchFamily="34" charset="-122"/>
                <a:cs typeface="Figtree SemiBold" pitchFamily="34" charset="-120"/>
              </a:rPr>
              <a:t>from something</a:t>
            </a:r>
            <a:endParaRPr lang="en-US"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548640"/>
            <a:ext cx="54864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Title</a:t>
            </a:r>
            <a:endParaRPr lang="en-US" sz="3200" dirty="0"/>
          </a:p>
        </p:txBody>
      </p:sp>
      <p:sp>
        <p:nvSpPr>
          <p:cNvPr id="3" name="Text 1"/>
          <p:cNvSpPr/>
          <p:nvPr/>
        </p:nvSpPr>
        <p:spPr>
          <a:xfrm>
            <a:off x="457200" y="1828800"/>
            <a:ext cx="457200" cy="365760"/>
          </a:xfrm>
          <a:prstGeom prst="rect">
            <a:avLst/>
          </a:prstGeom>
          <a:noFill/>
          <a:ln/>
        </p:spPr>
        <p:txBody>
          <a:bodyPr wrap="square" lIns="0" tIns="0" rIns="0" bIns="0" rtlCol="0" anchor="ctr"/>
          <a:lstStyle/>
          <a:p>
            <a:pPr indent="0" marL="0">
              <a:buNone/>
            </a:pPr>
            <a:r>
              <a:rPr lang="en-US" sz="1300" dirty="0">
                <a:solidFill>
                  <a:srgbClr val="047897"/>
                </a:solidFill>
                <a:latin typeface="Geist Mono" pitchFamily="34" charset="0"/>
                <a:ea typeface="Geist Mono" pitchFamily="34" charset="-122"/>
                <a:cs typeface="Geist Mono" pitchFamily="34" charset="-120"/>
              </a:rPr>
              <a:t>01</a:t>
            </a:r>
            <a:endParaRPr lang="en-US" sz="1300" dirty="0"/>
          </a:p>
        </p:txBody>
      </p:sp>
      <p:sp>
        <p:nvSpPr>
          <p:cNvPr id="4" name="Text 2"/>
          <p:cNvSpPr/>
          <p:nvPr/>
        </p:nvSpPr>
        <p:spPr>
          <a:xfrm>
            <a:off x="960120" y="1828800"/>
            <a:ext cx="864108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5" name="Text 3"/>
          <p:cNvSpPr/>
          <p:nvPr/>
        </p:nvSpPr>
        <p:spPr>
          <a:xfrm>
            <a:off x="457200" y="2286000"/>
            <a:ext cx="457200" cy="365760"/>
          </a:xfrm>
          <a:prstGeom prst="rect">
            <a:avLst/>
          </a:prstGeom>
          <a:noFill/>
          <a:ln/>
        </p:spPr>
        <p:txBody>
          <a:bodyPr wrap="square" lIns="0" tIns="0" rIns="0" bIns="0" rtlCol="0" anchor="ctr"/>
          <a:lstStyle/>
          <a:p>
            <a:pPr indent="0" marL="0">
              <a:buNone/>
            </a:pPr>
            <a:r>
              <a:rPr lang="en-US" sz="1300" dirty="0">
                <a:solidFill>
                  <a:srgbClr val="047897"/>
                </a:solidFill>
                <a:latin typeface="Geist Mono" pitchFamily="34" charset="0"/>
                <a:ea typeface="Geist Mono" pitchFamily="34" charset="-122"/>
                <a:cs typeface="Geist Mono" pitchFamily="34" charset="-120"/>
              </a:rPr>
              <a:t>02</a:t>
            </a:r>
            <a:endParaRPr lang="en-US" sz="1300" dirty="0"/>
          </a:p>
        </p:txBody>
      </p:sp>
      <p:sp>
        <p:nvSpPr>
          <p:cNvPr id="6" name="Text 4"/>
          <p:cNvSpPr/>
          <p:nvPr/>
        </p:nvSpPr>
        <p:spPr>
          <a:xfrm>
            <a:off x="960120" y="2286000"/>
            <a:ext cx="864108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7" name="Text 5"/>
          <p:cNvSpPr/>
          <p:nvPr/>
        </p:nvSpPr>
        <p:spPr>
          <a:xfrm>
            <a:off x="457200" y="2743200"/>
            <a:ext cx="457200" cy="365760"/>
          </a:xfrm>
          <a:prstGeom prst="rect">
            <a:avLst/>
          </a:prstGeom>
          <a:noFill/>
          <a:ln/>
        </p:spPr>
        <p:txBody>
          <a:bodyPr wrap="square" lIns="0" tIns="0" rIns="0" bIns="0" rtlCol="0" anchor="ctr"/>
          <a:lstStyle/>
          <a:p>
            <a:pPr indent="0" marL="0">
              <a:buNone/>
            </a:pPr>
            <a:r>
              <a:rPr lang="en-US" sz="1300" dirty="0">
                <a:solidFill>
                  <a:srgbClr val="047897"/>
                </a:solidFill>
                <a:latin typeface="Geist Mono" pitchFamily="34" charset="0"/>
                <a:ea typeface="Geist Mono" pitchFamily="34" charset="-122"/>
                <a:cs typeface="Geist Mono" pitchFamily="34" charset="-120"/>
              </a:rPr>
              <a:t>03</a:t>
            </a:r>
            <a:endParaRPr lang="en-US" sz="1300" dirty="0"/>
          </a:p>
        </p:txBody>
      </p:sp>
      <p:sp>
        <p:nvSpPr>
          <p:cNvPr id="8" name="Text 6"/>
          <p:cNvSpPr/>
          <p:nvPr/>
        </p:nvSpPr>
        <p:spPr>
          <a:xfrm>
            <a:off x="960120" y="2743200"/>
            <a:ext cx="864108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9" name="Text 7"/>
          <p:cNvSpPr/>
          <p:nvPr/>
        </p:nvSpPr>
        <p:spPr>
          <a:xfrm>
            <a:off x="457200" y="3200400"/>
            <a:ext cx="457200" cy="365760"/>
          </a:xfrm>
          <a:prstGeom prst="rect">
            <a:avLst/>
          </a:prstGeom>
          <a:noFill/>
          <a:ln/>
        </p:spPr>
        <p:txBody>
          <a:bodyPr wrap="square" lIns="0" tIns="0" rIns="0" bIns="0" rtlCol="0" anchor="ctr"/>
          <a:lstStyle/>
          <a:p>
            <a:pPr indent="0" marL="0">
              <a:buNone/>
            </a:pPr>
            <a:r>
              <a:rPr lang="en-US" sz="1300" dirty="0">
                <a:solidFill>
                  <a:srgbClr val="C68838"/>
                </a:solidFill>
                <a:latin typeface="Geist Mono" pitchFamily="34" charset="0"/>
                <a:ea typeface="Geist Mono" pitchFamily="34" charset="-122"/>
                <a:cs typeface="Geist Mono" pitchFamily="34" charset="-120"/>
              </a:rPr>
              <a:t>04</a:t>
            </a:r>
            <a:endParaRPr lang="en-US" sz="1300" dirty="0"/>
          </a:p>
        </p:txBody>
      </p:sp>
      <p:sp>
        <p:nvSpPr>
          <p:cNvPr id="10" name="Text 8"/>
          <p:cNvSpPr/>
          <p:nvPr/>
        </p:nvSpPr>
        <p:spPr>
          <a:xfrm>
            <a:off x="960120" y="3200400"/>
            <a:ext cx="864108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1097280"/>
            <a:ext cx="36576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Title</a:t>
            </a:r>
            <a:endParaRPr lang="en-US" sz="3200" dirty="0"/>
          </a:p>
        </p:txBody>
      </p:sp>
      <p:sp>
        <p:nvSpPr>
          <p:cNvPr id="3" name="Text 1"/>
          <p:cNvSpPr/>
          <p:nvPr/>
        </p:nvSpPr>
        <p:spPr>
          <a:xfrm>
            <a:off x="5029200" y="640080"/>
            <a:ext cx="457200" cy="365760"/>
          </a:xfrm>
          <a:prstGeom prst="rect">
            <a:avLst/>
          </a:prstGeom>
          <a:noFill/>
          <a:ln/>
        </p:spPr>
        <p:txBody>
          <a:bodyPr wrap="square" lIns="0" tIns="0" rIns="0" bIns="0" rtlCol="0" anchor="ctr"/>
          <a:lstStyle/>
          <a:p>
            <a:pPr indent="0" marL="0">
              <a:buNone/>
            </a:pPr>
            <a:r>
              <a:rPr lang="en-US" sz="1300" dirty="0">
                <a:solidFill>
                  <a:srgbClr val="047897"/>
                </a:solidFill>
                <a:latin typeface="Geist Mono" pitchFamily="34" charset="0"/>
                <a:ea typeface="Geist Mono" pitchFamily="34" charset="-122"/>
                <a:cs typeface="Geist Mono" pitchFamily="34" charset="-120"/>
              </a:rPr>
              <a:t>01</a:t>
            </a:r>
            <a:endParaRPr lang="en-US" sz="1300" dirty="0"/>
          </a:p>
        </p:txBody>
      </p:sp>
      <p:sp>
        <p:nvSpPr>
          <p:cNvPr id="4" name="Text 2"/>
          <p:cNvSpPr/>
          <p:nvPr/>
        </p:nvSpPr>
        <p:spPr>
          <a:xfrm>
            <a:off x="5532120" y="640080"/>
            <a:ext cx="6172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5" name="Text 3"/>
          <p:cNvSpPr/>
          <p:nvPr/>
        </p:nvSpPr>
        <p:spPr>
          <a:xfrm>
            <a:off x="5029200" y="1051560"/>
            <a:ext cx="457200" cy="365760"/>
          </a:xfrm>
          <a:prstGeom prst="rect">
            <a:avLst/>
          </a:prstGeom>
          <a:noFill/>
          <a:ln/>
        </p:spPr>
        <p:txBody>
          <a:bodyPr wrap="square" lIns="0" tIns="0" rIns="0" bIns="0" rtlCol="0" anchor="ctr"/>
          <a:lstStyle/>
          <a:p>
            <a:pPr indent="0" marL="0">
              <a:buNone/>
            </a:pPr>
            <a:r>
              <a:rPr lang="en-US" sz="1300" dirty="0">
                <a:solidFill>
                  <a:srgbClr val="047897"/>
                </a:solidFill>
                <a:latin typeface="Geist Mono" pitchFamily="34" charset="0"/>
                <a:ea typeface="Geist Mono" pitchFamily="34" charset="-122"/>
                <a:cs typeface="Geist Mono" pitchFamily="34" charset="-120"/>
              </a:rPr>
              <a:t>02</a:t>
            </a:r>
            <a:endParaRPr lang="en-US" sz="1300" dirty="0"/>
          </a:p>
        </p:txBody>
      </p:sp>
      <p:sp>
        <p:nvSpPr>
          <p:cNvPr id="6" name="Text 4"/>
          <p:cNvSpPr/>
          <p:nvPr/>
        </p:nvSpPr>
        <p:spPr>
          <a:xfrm>
            <a:off x="5532120" y="1051560"/>
            <a:ext cx="6172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7" name="Text 5"/>
          <p:cNvSpPr/>
          <p:nvPr/>
        </p:nvSpPr>
        <p:spPr>
          <a:xfrm>
            <a:off x="5029200" y="1463040"/>
            <a:ext cx="457200" cy="365760"/>
          </a:xfrm>
          <a:prstGeom prst="rect">
            <a:avLst/>
          </a:prstGeom>
          <a:noFill/>
          <a:ln/>
        </p:spPr>
        <p:txBody>
          <a:bodyPr wrap="square" lIns="0" tIns="0" rIns="0" bIns="0" rtlCol="0" anchor="ctr"/>
          <a:lstStyle/>
          <a:p>
            <a:pPr indent="0" marL="0">
              <a:buNone/>
            </a:pPr>
            <a:r>
              <a:rPr lang="en-US" sz="1300" dirty="0">
                <a:solidFill>
                  <a:srgbClr val="047897"/>
                </a:solidFill>
                <a:latin typeface="Geist Mono" pitchFamily="34" charset="0"/>
                <a:ea typeface="Geist Mono" pitchFamily="34" charset="-122"/>
                <a:cs typeface="Geist Mono" pitchFamily="34" charset="-120"/>
              </a:rPr>
              <a:t>03</a:t>
            </a:r>
            <a:endParaRPr lang="en-US" sz="1300" dirty="0"/>
          </a:p>
        </p:txBody>
      </p:sp>
      <p:sp>
        <p:nvSpPr>
          <p:cNvPr id="8" name="Text 6"/>
          <p:cNvSpPr/>
          <p:nvPr/>
        </p:nvSpPr>
        <p:spPr>
          <a:xfrm>
            <a:off x="5532120" y="1463040"/>
            <a:ext cx="6172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9" name="Text 7"/>
          <p:cNvSpPr/>
          <p:nvPr/>
        </p:nvSpPr>
        <p:spPr>
          <a:xfrm>
            <a:off x="5029200" y="1874520"/>
            <a:ext cx="457200" cy="365760"/>
          </a:xfrm>
          <a:prstGeom prst="rect">
            <a:avLst/>
          </a:prstGeom>
          <a:noFill/>
          <a:ln/>
        </p:spPr>
        <p:txBody>
          <a:bodyPr wrap="square" lIns="0" tIns="0" rIns="0" bIns="0" rtlCol="0" anchor="ctr"/>
          <a:lstStyle/>
          <a:p>
            <a:pPr indent="0" marL="0">
              <a:buNone/>
            </a:pPr>
            <a:r>
              <a:rPr lang="en-US" sz="1300" dirty="0">
                <a:solidFill>
                  <a:srgbClr val="C68838"/>
                </a:solidFill>
                <a:latin typeface="Geist Mono" pitchFamily="34" charset="0"/>
                <a:ea typeface="Geist Mono" pitchFamily="34" charset="-122"/>
                <a:cs typeface="Geist Mono" pitchFamily="34" charset="-120"/>
              </a:rPr>
              <a:t>04</a:t>
            </a:r>
            <a:endParaRPr lang="en-US" sz="1300" dirty="0"/>
          </a:p>
        </p:txBody>
      </p:sp>
      <p:sp>
        <p:nvSpPr>
          <p:cNvPr id="10" name="Text 8"/>
          <p:cNvSpPr/>
          <p:nvPr/>
        </p:nvSpPr>
        <p:spPr>
          <a:xfrm>
            <a:off x="5532120" y="1874520"/>
            <a:ext cx="6172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11" name="Text 9"/>
          <p:cNvSpPr/>
          <p:nvPr/>
        </p:nvSpPr>
        <p:spPr>
          <a:xfrm>
            <a:off x="5029200" y="2286000"/>
            <a:ext cx="457200" cy="365760"/>
          </a:xfrm>
          <a:prstGeom prst="rect">
            <a:avLst/>
          </a:prstGeom>
          <a:noFill/>
          <a:ln/>
        </p:spPr>
        <p:txBody>
          <a:bodyPr wrap="square" lIns="0" tIns="0" rIns="0" bIns="0" rtlCol="0" anchor="ctr"/>
          <a:lstStyle/>
          <a:p>
            <a:pPr indent="0" marL="0">
              <a:buNone/>
            </a:pPr>
            <a:r>
              <a:rPr lang="en-US" sz="1300" dirty="0">
                <a:solidFill>
                  <a:srgbClr val="C68838"/>
                </a:solidFill>
                <a:latin typeface="Geist Mono" pitchFamily="34" charset="0"/>
                <a:ea typeface="Geist Mono" pitchFamily="34" charset="-122"/>
                <a:cs typeface="Geist Mono" pitchFamily="34" charset="-120"/>
              </a:rPr>
              <a:t>04</a:t>
            </a:r>
            <a:endParaRPr lang="en-US" sz="1300" dirty="0"/>
          </a:p>
        </p:txBody>
      </p:sp>
      <p:sp>
        <p:nvSpPr>
          <p:cNvPr id="12" name="Text 10"/>
          <p:cNvSpPr/>
          <p:nvPr/>
        </p:nvSpPr>
        <p:spPr>
          <a:xfrm>
            <a:off x="5532120" y="2286000"/>
            <a:ext cx="6172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13" name="Text 11"/>
          <p:cNvSpPr/>
          <p:nvPr/>
        </p:nvSpPr>
        <p:spPr>
          <a:xfrm>
            <a:off x="5029200" y="2697480"/>
            <a:ext cx="457200" cy="365760"/>
          </a:xfrm>
          <a:prstGeom prst="rect">
            <a:avLst/>
          </a:prstGeom>
          <a:noFill/>
          <a:ln/>
        </p:spPr>
        <p:txBody>
          <a:bodyPr wrap="square" lIns="0" tIns="0" rIns="0" bIns="0" rtlCol="0" anchor="ctr"/>
          <a:lstStyle/>
          <a:p>
            <a:pPr indent="0" marL="0">
              <a:buNone/>
            </a:pPr>
            <a:r>
              <a:rPr lang="en-US" sz="1300" dirty="0">
                <a:solidFill>
                  <a:srgbClr val="C68838"/>
                </a:solidFill>
                <a:latin typeface="Geist Mono" pitchFamily="34" charset="0"/>
                <a:ea typeface="Geist Mono" pitchFamily="34" charset="-122"/>
                <a:cs typeface="Geist Mono" pitchFamily="34" charset="-120"/>
              </a:rPr>
              <a:t>04</a:t>
            </a:r>
            <a:endParaRPr lang="en-US" sz="1300" dirty="0"/>
          </a:p>
        </p:txBody>
      </p:sp>
      <p:sp>
        <p:nvSpPr>
          <p:cNvPr id="14" name="Text 12"/>
          <p:cNvSpPr/>
          <p:nvPr/>
        </p:nvSpPr>
        <p:spPr>
          <a:xfrm>
            <a:off x="5532120" y="2697480"/>
            <a:ext cx="6172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15" name="Text 13"/>
          <p:cNvSpPr/>
          <p:nvPr/>
        </p:nvSpPr>
        <p:spPr>
          <a:xfrm>
            <a:off x="5029200" y="3108960"/>
            <a:ext cx="457200" cy="365760"/>
          </a:xfrm>
          <a:prstGeom prst="rect">
            <a:avLst/>
          </a:prstGeom>
          <a:noFill/>
          <a:ln/>
        </p:spPr>
        <p:txBody>
          <a:bodyPr wrap="square" lIns="0" tIns="0" rIns="0" bIns="0" rtlCol="0" anchor="ctr"/>
          <a:lstStyle/>
          <a:p>
            <a:pPr indent="0" marL="0">
              <a:buNone/>
            </a:pPr>
            <a:r>
              <a:rPr lang="en-US" sz="1300" dirty="0">
                <a:solidFill>
                  <a:srgbClr val="C68838"/>
                </a:solidFill>
                <a:latin typeface="Geist Mono" pitchFamily="34" charset="0"/>
                <a:ea typeface="Geist Mono" pitchFamily="34" charset="-122"/>
                <a:cs typeface="Geist Mono" pitchFamily="34" charset="-120"/>
              </a:rPr>
              <a:t>04</a:t>
            </a:r>
            <a:endParaRPr lang="en-US" sz="1300" dirty="0"/>
          </a:p>
        </p:txBody>
      </p:sp>
      <p:sp>
        <p:nvSpPr>
          <p:cNvPr id="16" name="Text 14"/>
          <p:cNvSpPr/>
          <p:nvPr/>
        </p:nvSpPr>
        <p:spPr>
          <a:xfrm>
            <a:off x="5532120" y="3108960"/>
            <a:ext cx="6172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17" name="Text 15"/>
          <p:cNvSpPr/>
          <p:nvPr/>
        </p:nvSpPr>
        <p:spPr>
          <a:xfrm>
            <a:off x="5029200" y="3520440"/>
            <a:ext cx="457200" cy="365760"/>
          </a:xfrm>
          <a:prstGeom prst="rect">
            <a:avLst/>
          </a:prstGeom>
          <a:noFill/>
          <a:ln/>
        </p:spPr>
        <p:txBody>
          <a:bodyPr wrap="square" lIns="0" tIns="0" rIns="0" bIns="0" rtlCol="0" anchor="ctr"/>
          <a:lstStyle/>
          <a:p>
            <a:pPr indent="0" marL="0">
              <a:buNone/>
            </a:pPr>
            <a:r>
              <a:rPr lang="en-US" sz="1300" dirty="0">
                <a:solidFill>
                  <a:srgbClr val="C68838"/>
                </a:solidFill>
                <a:latin typeface="Geist Mono" pitchFamily="34" charset="0"/>
                <a:ea typeface="Geist Mono" pitchFamily="34" charset="-122"/>
                <a:cs typeface="Geist Mono" pitchFamily="34" charset="-120"/>
              </a:rPr>
              <a:t>04</a:t>
            </a:r>
            <a:endParaRPr lang="en-US" sz="1300" dirty="0"/>
          </a:p>
        </p:txBody>
      </p:sp>
      <p:sp>
        <p:nvSpPr>
          <p:cNvPr id="18" name="Text 16"/>
          <p:cNvSpPr/>
          <p:nvPr/>
        </p:nvSpPr>
        <p:spPr>
          <a:xfrm>
            <a:off x="5532120" y="3520440"/>
            <a:ext cx="6172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19" name="Text 17"/>
          <p:cNvSpPr/>
          <p:nvPr/>
        </p:nvSpPr>
        <p:spPr>
          <a:xfrm>
            <a:off x="5029200" y="3931920"/>
            <a:ext cx="457200" cy="365760"/>
          </a:xfrm>
          <a:prstGeom prst="rect">
            <a:avLst/>
          </a:prstGeom>
          <a:noFill/>
          <a:ln/>
        </p:spPr>
        <p:txBody>
          <a:bodyPr wrap="square" lIns="0" tIns="0" rIns="0" bIns="0" rtlCol="0" anchor="ctr"/>
          <a:lstStyle/>
          <a:p>
            <a:pPr indent="0" marL="0">
              <a:buNone/>
            </a:pPr>
            <a:r>
              <a:rPr lang="en-US" sz="1300" dirty="0">
                <a:solidFill>
                  <a:srgbClr val="C68838"/>
                </a:solidFill>
                <a:latin typeface="Geist Mono" pitchFamily="34" charset="0"/>
                <a:ea typeface="Geist Mono" pitchFamily="34" charset="-122"/>
                <a:cs typeface="Geist Mono" pitchFamily="34" charset="-120"/>
              </a:rPr>
              <a:t>04</a:t>
            </a:r>
            <a:endParaRPr lang="en-US" sz="1300" dirty="0"/>
          </a:p>
        </p:txBody>
      </p:sp>
      <p:sp>
        <p:nvSpPr>
          <p:cNvPr id="20" name="Text 18"/>
          <p:cNvSpPr/>
          <p:nvPr/>
        </p:nvSpPr>
        <p:spPr>
          <a:xfrm>
            <a:off x="5532120" y="3931920"/>
            <a:ext cx="6172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21" name="Text 19"/>
          <p:cNvSpPr/>
          <p:nvPr/>
        </p:nvSpPr>
        <p:spPr>
          <a:xfrm>
            <a:off x="5029200" y="4343400"/>
            <a:ext cx="457200" cy="365760"/>
          </a:xfrm>
          <a:prstGeom prst="rect">
            <a:avLst/>
          </a:prstGeom>
          <a:noFill/>
          <a:ln/>
        </p:spPr>
        <p:txBody>
          <a:bodyPr wrap="square" lIns="0" tIns="0" rIns="0" bIns="0" rtlCol="0" anchor="ctr"/>
          <a:lstStyle/>
          <a:p>
            <a:pPr indent="0" marL="0">
              <a:buNone/>
            </a:pPr>
            <a:r>
              <a:rPr lang="en-US" sz="1300" dirty="0">
                <a:solidFill>
                  <a:srgbClr val="C68838"/>
                </a:solidFill>
                <a:latin typeface="Geist Mono" pitchFamily="34" charset="0"/>
                <a:ea typeface="Geist Mono" pitchFamily="34" charset="-122"/>
                <a:cs typeface="Geist Mono" pitchFamily="34" charset="-120"/>
              </a:rPr>
              <a:t>04</a:t>
            </a:r>
            <a:endParaRPr lang="en-US" sz="1300" dirty="0"/>
          </a:p>
        </p:txBody>
      </p:sp>
      <p:sp>
        <p:nvSpPr>
          <p:cNvPr id="22" name="Text 20"/>
          <p:cNvSpPr/>
          <p:nvPr/>
        </p:nvSpPr>
        <p:spPr>
          <a:xfrm>
            <a:off x="5532120" y="4343400"/>
            <a:ext cx="6172200"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548640"/>
            <a:ext cx="54864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Title</a:t>
            </a:r>
            <a:endParaRPr lang="en-US" sz="3200" dirty="0"/>
          </a:p>
        </p:txBody>
      </p:sp>
      <p:sp>
        <p:nvSpPr>
          <p:cNvPr id="3" name="Shape 1"/>
          <p:cNvSpPr/>
          <p:nvPr/>
        </p:nvSpPr>
        <p:spPr>
          <a:xfrm>
            <a:off x="457200" y="1947672"/>
            <a:ext cx="118872" cy="118872"/>
          </a:xfrm>
          <a:prstGeom prst="rect">
            <a:avLst/>
          </a:prstGeom>
          <a:solidFill>
            <a:srgbClr val="047897"/>
          </a:solidFill>
          <a:ln/>
        </p:spPr>
      </p:sp>
      <p:sp>
        <p:nvSpPr>
          <p:cNvPr id="4" name="Text 2"/>
          <p:cNvSpPr/>
          <p:nvPr/>
        </p:nvSpPr>
        <p:spPr>
          <a:xfrm>
            <a:off x="713232" y="1828800"/>
            <a:ext cx="888796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5" name="Shape 3"/>
          <p:cNvSpPr/>
          <p:nvPr/>
        </p:nvSpPr>
        <p:spPr>
          <a:xfrm>
            <a:off x="457200" y="2404872"/>
            <a:ext cx="118872" cy="118872"/>
          </a:xfrm>
          <a:prstGeom prst="rect">
            <a:avLst/>
          </a:prstGeom>
          <a:solidFill>
            <a:srgbClr val="047897"/>
          </a:solidFill>
          <a:ln/>
        </p:spPr>
      </p:sp>
      <p:sp>
        <p:nvSpPr>
          <p:cNvPr id="6" name="Text 4"/>
          <p:cNvSpPr/>
          <p:nvPr/>
        </p:nvSpPr>
        <p:spPr>
          <a:xfrm>
            <a:off x="713232" y="2286000"/>
            <a:ext cx="888796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7" name="Shape 5"/>
          <p:cNvSpPr/>
          <p:nvPr/>
        </p:nvSpPr>
        <p:spPr>
          <a:xfrm>
            <a:off x="457200" y="2862072"/>
            <a:ext cx="118872" cy="118872"/>
          </a:xfrm>
          <a:prstGeom prst="rect">
            <a:avLst/>
          </a:prstGeom>
          <a:solidFill>
            <a:srgbClr val="C68838"/>
          </a:solidFill>
          <a:ln/>
        </p:spPr>
      </p:sp>
      <p:sp>
        <p:nvSpPr>
          <p:cNvPr id="8" name="Text 6"/>
          <p:cNvSpPr/>
          <p:nvPr/>
        </p:nvSpPr>
        <p:spPr>
          <a:xfrm>
            <a:off x="713232" y="2743200"/>
            <a:ext cx="888796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9" name="Shape 7"/>
          <p:cNvSpPr/>
          <p:nvPr/>
        </p:nvSpPr>
        <p:spPr>
          <a:xfrm>
            <a:off x="457200" y="3319272"/>
            <a:ext cx="118872" cy="118872"/>
          </a:xfrm>
          <a:prstGeom prst="rect">
            <a:avLst/>
          </a:prstGeom>
          <a:solidFill>
            <a:srgbClr val="047897"/>
          </a:solidFill>
          <a:ln/>
        </p:spPr>
      </p:sp>
      <p:sp>
        <p:nvSpPr>
          <p:cNvPr id="10" name="Text 8"/>
          <p:cNvSpPr/>
          <p:nvPr/>
        </p:nvSpPr>
        <p:spPr>
          <a:xfrm>
            <a:off x="713232" y="3200400"/>
            <a:ext cx="888796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1097280"/>
            <a:ext cx="3657600" cy="1097280"/>
          </a:xfrm>
          <a:prstGeom prst="rect">
            <a:avLst/>
          </a:prstGeom>
          <a:noFill/>
          <a:ln/>
        </p:spPr>
        <p:txBody>
          <a:bodyPr wrap="square" lIns="0" tIns="0" rIns="0" bIns="0" rtlCol="0" anchor="ctr"/>
          <a:lstStyle/>
          <a:p>
            <a:pPr indent="0" marL="0">
              <a:buNone/>
            </a:pPr>
            <a:r>
              <a:rPr lang="en-US" sz="3200" dirty="0">
                <a:solidFill>
                  <a:srgbClr val="1B1B1B"/>
                </a:solidFill>
                <a:latin typeface="Figtree SemiBold" pitchFamily="34" charset="0"/>
                <a:ea typeface="Figtree SemiBold" pitchFamily="34" charset="-122"/>
                <a:cs typeface="Figtree SemiBold" pitchFamily="34" charset="-120"/>
              </a:rPr>
              <a:t>Title</a:t>
            </a:r>
            <a:endParaRPr lang="en-US" sz="3200" dirty="0"/>
          </a:p>
        </p:txBody>
      </p:sp>
      <p:sp>
        <p:nvSpPr>
          <p:cNvPr id="3" name="Shape 1"/>
          <p:cNvSpPr/>
          <p:nvPr/>
        </p:nvSpPr>
        <p:spPr>
          <a:xfrm>
            <a:off x="5029200" y="758952"/>
            <a:ext cx="118872" cy="118872"/>
          </a:xfrm>
          <a:prstGeom prst="rect">
            <a:avLst/>
          </a:prstGeom>
          <a:solidFill>
            <a:srgbClr val="047897"/>
          </a:solidFill>
          <a:ln/>
        </p:spPr>
      </p:sp>
      <p:sp>
        <p:nvSpPr>
          <p:cNvPr id="4" name="Text 2"/>
          <p:cNvSpPr/>
          <p:nvPr/>
        </p:nvSpPr>
        <p:spPr>
          <a:xfrm>
            <a:off x="5285232" y="640080"/>
            <a:ext cx="641908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5" name="Shape 3"/>
          <p:cNvSpPr/>
          <p:nvPr/>
        </p:nvSpPr>
        <p:spPr>
          <a:xfrm>
            <a:off x="5029200" y="1216152"/>
            <a:ext cx="118872" cy="118872"/>
          </a:xfrm>
          <a:prstGeom prst="rect">
            <a:avLst/>
          </a:prstGeom>
          <a:solidFill>
            <a:srgbClr val="047897"/>
          </a:solidFill>
          <a:ln/>
        </p:spPr>
      </p:sp>
      <p:sp>
        <p:nvSpPr>
          <p:cNvPr id="6" name="Text 4"/>
          <p:cNvSpPr/>
          <p:nvPr/>
        </p:nvSpPr>
        <p:spPr>
          <a:xfrm>
            <a:off x="5285232" y="1097280"/>
            <a:ext cx="641908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7" name="Shape 5"/>
          <p:cNvSpPr/>
          <p:nvPr/>
        </p:nvSpPr>
        <p:spPr>
          <a:xfrm>
            <a:off x="5029200" y="1673352"/>
            <a:ext cx="118872" cy="118872"/>
          </a:xfrm>
          <a:prstGeom prst="rect">
            <a:avLst/>
          </a:prstGeom>
          <a:solidFill>
            <a:srgbClr val="C68838"/>
          </a:solidFill>
          <a:ln/>
        </p:spPr>
      </p:sp>
      <p:sp>
        <p:nvSpPr>
          <p:cNvPr id="8" name="Text 6"/>
          <p:cNvSpPr/>
          <p:nvPr/>
        </p:nvSpPr>
        <p:spPr>
          <a:xfrm>
            <a:off x="5285232" y="1554480"/>
            <a:ext cx="641908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9" name="Shape 7"/>
          <p:cNvSpPr/>
          <p:nvPr/>
        </p:nvSpPr>
        <p:spPr>
          <a:xfrm>
            <a:off x="5029200" y="2130552"/>
            <a:ext cx="118872" cy="118872"/>
          </a:xfrm>
          <a:prstGeom prst="rect">
            <a:avLst/>
          </a:prstGeom>
          <a:solidFill>
            <a:srgbClr val="047897"/>
          </a:solidFill>
          <a:ln/>
        </p:spPr>
      </p:sp>
      <p:sp>
        <p:nvSpPr>
          <p:cNvPr id="10" name="Text 8"/>
          <p:cNvSpPr/>
          <p:nvPr/>
        </p:nvSpPr>
        <p:spPr>
          <a:xfrm>
            <a:off x="5285232" y="2011680"/>
            <a:ext cx="641908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11" name="Shape 9"/>
          <p:cNvSpPr/>
          <p:nvPr/>
        </p:nvSpPr>
        <p:spPr>
          <a:xfrm>
            <a:off x="5029200" y="2587752"/>
            <a:ext cx="118872" cy="118872"/>
          </a:xfrm>
          <a:prstGeom prst="rect">
            <a:avLst/>
          </a:prstGeom>
          <a:solidFill>
            <a:srgbClr val="047897"/>
          </a:solidFill>
          <a:ln/>
        </p:spPr>
      </p:sp>
      <p:sp>
        <p:nvSpPr>
          <p:cNvPr id="12" name="Text 10"/>
          <p:cNvSpPr/>
          <p:nvPr/>
        </p:nvSpPr>
        <p:spPr>
          <a:xfrm>
            <a:off x="5285232" y="2468880"/>
            <a:ext cx="641908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13" name="Shape 11"/>
          <p:cNvSpPr/>
          <p:nvPr/>
        </p:nvSpPr>
        <p:spPr>
          <a:xfrm>
            <a:off x="5029200" y="3044952"/>
            <a:ext cx="118872" cy="118872"/>
          </a:xfrm>
          <a:prstGeom prst="rect">
            <a:avLst/>
          </a:prstGeom>
          <a:solidFill>
            <a:srgbClr val="047897"/>
          </a:solidFill>
          <a:ln/>
        </p:spPr>
      </p:sp>
      <p:sp>
        <p:nvSpPr>
          <p:cNvPr id="14" name="Text 12"/>
          <p:cNvSpPr/>
          <p:nvPr/>
        </p:nvSpPr>
        <p:spPr>
          <a:xfrm>
            <a:off x="5285232" y="2926080"/>
            <a:ext cx="641908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15" name="Shape 13"/>
          <p:cNvSpPr/>
          <p:nvPr/>
        </p:nvSpPr>
        <p:spPr>
          <a:xfrm>
            <a:off x="5029200" y="3502152"/>
            <a:ext cx="118872" cy="118872"/>
          </a:xfrm>
          <a:prstGeom prst="rect">
            <a:avLst/>
          </a:prstGeom>
          <a:solidFill>
            <a:srgbClr val="047897"/>
          </a:solidFill>
          <a:ln/>
        </p:spPr>
      </p:sp>
      <p:sp>
        <p:nvSpPr>
          <p:cNvPr id="16" name="Text 14"/>
          <p:cNvSpPr/>
          <p:nvPr/>
        </p:nvSpPr>
        <p:spPr>
          <a:xfrm>
            <a:off x="5285232" y="3383280"/>
            <a:ext cx="641908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17" name="Shape 15"/>
          <p:cNvSpPr/>
          <p:nvPr/>
        </p:nvSpPr>
        <p:spPr>
          <a:xfrm>
            <a:off x="5029200" y="3959352"/>
            <a:ext cx="118872" cy="118872"/>
          </a:xfrm>
          <a:prstGeom prst="rect">
            <a:avLst/>
          </a:prstGeom>
          <a:solidFill>
            <a:srgbClr val="047897"/>
          </a:solidFill>
          <a:ln/>
        </p:spPr>
      </p:sp>
      <p:sp>
        <p:nvSpPr>
          <p:cNvPr id="18" name="Text 16"/>
          <p:cNvSpPr/>
          <p:nvPr/>
        </p:nvSpPr>
        <p:spPr>
          <a:xfrm>
            <a:off x="5285232" y="3840480"/>
            <a:ext cx="641908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
        <p:nvSpPr>
          <p:cNvPr id="19" name="Shape 17"/>
          <p:cNvSpPr/>
          <p:nvPr/>
        </p:nvSpPr>
        <p:spPr>
          <a:xfrm>
            <a:off x="5029200" y="4416552"/>
            <a:ext cx="118872" cy="118872"/>
          </a:xfrm>
          <a:prstGeom prst="rect">
            <a:avLst/>
          </a:prstGeom>
          <a:solidFill>
            <a:srgbClr val="047897"/>
          </a:solidFill>
          <a:ln/>
        </p:spPr>
      </p:sp>
      <p:sp>
        <p:nvSpPr>
          <p:cNvPr id="20" name="Text 18"/>
          <p:cNvSpPr/>
          <p:nvPr/>
        </p:nvSpPr>
        <p:spPr>
          <a:xfrm>
            <a:off x="5285232" y="4297680"/>
            <a:ext cx="6419088" cy="365760"/>
          </a:xfrm>
          <a:prstGeom prst="rect">
            <a:avLst/>
          </a:prstGeom>
          <a:noFill/>
          <a:ln/>
        </p:spPr>
        <p:txBody>
          <a:bodyPr wrap="square" lIns="0" tIns="0" rIns="0" bIns="0" rtlCol="0" anchor="ctr"/>
          <a:lstStyle/>
          <a:p>
            <a:pPr indent="0" marL="0">
              <a:buNone/>
            </a:pPr>
            <a:r>
              <a:rPr lang="en-US" sz="1400" dirty="0">
                <a:solidFill>
                  <a:srgbClr val="1B1B1B"/>
                </a:solidFill>
                <a:latin typeface="Figtree" pitchFamily="34" charset="0"/>
                <a:ea typeface="Figtree" pitchFamily="34" charset="-122"/>
                <a:cs typeface="Figtree" pitchFamily="34" charset="-120"/>
              </a:rPr>
              <a:t>Expanding Axon access to additional major patent offices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57200" y="457200"/>
          <a:ext cx="11247120" cy="914400"/>
        </p:xfrm>
        <a:graphic>
          <a:graphicData uri="http://schemas.openxmlformats.org/drawingml/2006/table">
            <a:tbl>
              <a:tblPr/>
              <a:tblGrid>
                <a:gridCol w="1124712"/>
                <a:gridCol w="1124712"/>
                <a:gridCol w="1124712"/>
                <a:gridCol w="1124712"/>
                <a:gridCol w="1124712"/>
                <a:gridCol w="1124712"/>
                <a:gridCol w="1124712"/>
                <a:gridCol w="1124712"/>
                <a:gridCol w="1124712"/>
                <a:gridCol w="1124712"/>
              </a:tblGrid>
              <a:tr h="384048">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c>
                  <a:txBody>
                    <a:bodyPr/>
                    <a:lstStyle/>
                    <a:p>
                      <a:pPr algn="l" indent="0" marL="0">
                        <a:buNone/>
                      </a:pPr>
                      <a:r>
                        <a:rPr lang="en-US" sz="1300" dirty="0">
                          <a:solidFill>
                            <a:srgbClr val="1B1B1B"/>
                          </a:solidFill>
                          <a:latin typeface="Figtree SemiBold" pitchFamily="34" charset="0"/>
                          <a:ea typeface="Figtree SemiBold" pitchFamily="34" charset="-122"/>
                          <a:cs typeface="Figtree SemiBold" pitchFamily="34" charset="-120"/>
                        </a:rPr>
                        <a:t>Axon</a:t>
                      </a:r>
                      <a:endParaRPr lang="en-US" sz="1300" dirty="0">
                        <a:latin typeface="Figtree SemiBold" charset="0"/>
                        <a:ea typeface="Figtree SemiBold" charset="0"/>
                        <a:cs typeface="Figtree SemiBold"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solidFill>
                      <a:srgbClr val="F4F4F4"/>
                    </a:solidFill>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r h="384048">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c>
                  <a:txBody>
                    <a:bodyPr/>
                    <a:lstStyle/>
                    <a:p>
                      <a:pPr algn="l" indent="0" marL="0">
                        <a:buNone/>
                      </a:pPr>
                      <a:r>
                        <a:rPr lang="en-US" sz="1300" dirty="0">
                          <a:solidFill>
                            <a:srgbClr val="1B1B1B"/>
                          </a:solidFill>
                          <a:latin typeface="Figtree" pitchFamily="34" charset="0"/>
                          <a:ea typeface="Figtree" pitchFamily="34" charset="-122"/>
                          <a:cs typeface="Figtree" pitchFamily="34" charset="-120"/>
                        </a:rPr>
                        <a:t>Axon</a:t>
                      </a:r>
                      <a:endParaRPr lang="en-US" sz="1300" dirty="0">
                        <a:latin typeface="Figtree" charset="0"/>
                        <a:ea typeface="Figtree" charset="0"/>
                        <a:cs typeface="Figtree" charset="0"/>
                      </a:endParaRPr>
                    </a:p>
                  </a:txBody>
                  <a:tcPr marL="109728" marR="109728" marT="54864" marB="54864" anchor="ctr">
                    <a:lnL w="6350" cap="flat" cmpd="sng" algn="ctr">
                      <a:solidFill>
                        <a:srgbClr val="E3E3E3"/>
                      </a:solidFill>
                      <a:prstDash val="solid"/>
                      <a:round/>
                      <a:headEnd type="none" w="med" len="med"/>
                      <a:tailEnd type="none" w="med" len="med"/>
                    </a:lnL>
                    <a:lnR w="6350" cap="flat" cmpd="sng" algn="ctr">
                      <a:solidFill>
                        <a:srgbClr val="E3E3E3"/>
                      </a:solidFill>
                      <a:prstDash val="solid"/>
                      <a:round/>
                      <a:headEnd type="none" w="med" len="med"/>
                      <a:tailEnd type="none" w="med" len="med"/>
                    </a:lnR>
                    <a:lnT w="6350" cap="flat" cmpd="sng" algn="ctr">
                      <a:solidFill>
                        <a:srgbClr val="E3E3E3"/>
                      </a:solidFill>
                      <a:prstDash val="solid"/>
                      <a:round/>
                      <a:headEnd type="none" w="med" len="med"/>
                      <a:tailEnd type="none" w="med" len="med"/>
                    </a:lnT>
                    <a:lnB w="6350" cap="flat" cmpd="sng" algn="ctr">
                      <a:solidFill>
                        <a:srgbClr val="E3E3E3"/>
                      </a:solidFill>
                      <a:prstDash val="solid"/>
                      <a:round/>
                      <a:headEnd type="none" w="med" len="med"/>
                      <a:tailEnd type="none" w="med" len="med"/>
                    </a:lnB>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28</Slides>
  <Notes>28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Fractal — Default Starter</dc:title>
  <dc:subject>PptxGenJS Presentation</dc:subject>
  <dc:creator>Mirror Physics</dc:creator>
  <cp:lastModifiedBy>Mirror Physics</cp:lastModifiedBy>
  <cp:revision>1</cp:revision>
  <dcterms:created xsi:type="dcterms:W3CDTF">2026-05-04T19:56:04Z</dcterms:created>
  <dcterms:modified xsi:type="dcterms:W3CDTF">2026-05-04T19:56:04Z</dcterms:modified>
</cp:coreProperties>
</file>